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6" r:id="rId4"/>
    <p:sldId id="277" r:id="rId5"/>
    <p:sldId id="260" r:id="rId6"/>
    <p:sldId id="261" r:id="rId7"/>
    <p:sldId id="278" r:id="rId8"/>
    <p:sldId id="264" r:id="rId9"/>
    <p:sldId id="279" r:id="rId10"/>
    <p:sldId id="262" r:id="rId11"/>
    <p:sldId id="280" r:id="rId12"/>
    <p:sldId id="266" r:id="rId13"/>
    <p:sldId id="281" r:id="rId14"/>
    <p:sldId id="267" r:id="rId15"/>
    <p:sldId id="269" r:id="rId16"/>
    <p:sldId id="270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29285-A57C-49CB-BC35-47261562C9CC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EC643-4FF8-4F7B-8048-746644FF4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32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EC643-4FF8-4F7B-8048-746644FF469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47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89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6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23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3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36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36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56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1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03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44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1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952-F8CE-4024-BEAA-7482B47BCE56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AB6D-C2B1-42B8-A87F-59DF1CF676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9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smic_neutrino_backgroun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d.ipac.caltech.edu/level5/Fabian/Fabian_references.html#36" TargetMode="External"/><Relationship Id="rId2" Type="http://schemas.openxmlformats.org/officeDocument/2006/relationships/hyperlink" Target="https://ned.ipac.caltech.edu/level5/Fabian/Fabian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d.ipac.caltech.edu/level5/Fabian/Fabian_references.html#5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rixiv.org/1003.3647v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stro.ucla.edu/~wright/CI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upload.wikimedia.org/wikipedia/commons/thumb/c/cd/Cmbr.svg/300px-Cmbr.svg.png" TargetMode="External"/><Relationship Id="rId5" Type="http://schemas.openxmlformats.org/officeDocument/2006/relationships/image" Target="../media/image4.png"/><Relationship Id="rId4" Type="http://schemas.openxmlformats.org/officeDocument/2006/relationships/image" Target="http://www.astro.ucla.edu/~wright/CIBR/COIBR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004.225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Cosmic_microwave_background_radi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s://upload.wikimedia.org/wikipedia/commons/thumb/c/cd/Cmbr.svg/300px-Cmbr.svg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gymhol.cz/projekt/fyzika/13_act/13_act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538-zareni-absolutne-cerneho-telesa" TargetMode="Externa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http://fyzika.jreichl.com/data/optika/4_zareni_soubory/image083.jpg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pdf/1201.5617v2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aip.org/png/html/infrared.htm" TargetMode="External"/><Relationship Id="rId2" Type="http://schemas.openxmlformats.org/officeDocument/2006/relationships/hyperlink" Target="http://en.wikipedia.org/wiki/Cosmic_infrared_backgrou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ig_Bang" TargetMode="External"/><Relationship Id="rId5" Type="http://schemas.openxmlformats.org/officeDocument/2006/relationships/image" Target="../media/image11.png"/><Relationship Id="rId4" Type="http://schemas.openxmlformats.org/officeDocument/2006/relationships/image" Target="http://upload.wikimedia.org/wikipedia/commons/thumb/2/2d/WMAP_2010.png/220px-WMAP_2010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leadertechinc.com/blog/wp-content/uploads/2016/08/Electromagnetic-Spectrum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dertechinc.com/blog/basics-electromagnetic-spectru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tragalactic_background_light" TargetMode="External"/><Relationship Id="rId2" Type="http://schemas.openxmlformats.org/officeDocument/2006/relationships/hyperlink" Target="https://en.wikipedia.org/wiki/Cosmic_background_radi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smic_microwave_background_radi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planck.cf.ac.uk/files/COBE_sk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ck.cf.ac.uk/science/cmb" TargetMode="External"/><Relationship Id="rId5" Type="http://schemas.openxmlformats.org/officeDocument/2006/relationships/image" Target="http://planck.cf.ac.uk/files/Planck_full_rbcol_web.p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c/cd/Cmbr.svg/300px-Cmbr.svg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smic_infrared_backgrou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lte.prompt.hu/sites/default/files/tananyagok/InfraredAstronomy/ch10s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encesprings.wordpress.com/2014/11/06/from-nasa-nasa-rocket-experiment-finds-the-universe-brighter-than-we-thought/cosmic-infrared-background/" TargetMode="External"/><Relationship Id="rId4" Type="http://schemas.openxmlformats.org/officeDocument/2006/relationships/image" Target="https://sciencesprings.files.wordpress.com/2014/11/cosmic-infrared-backgroun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záření kosmického pozadí, CMB není reliktní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Václav Dostál</a:t>
            </a:r>
          </a:p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2016; 2019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Kosmické pozadí neutrin (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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805264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en.wikipedia.org/wiki/Cosmic_neutrino_background</a:t>
            </a:r>
            <a:endParaRPr lang="cs-CZ" dirty="0" smtClean="0"/>
          </a:p>
          <a:p>
            <a:r>
              <a:rPr lang="cs-CZ" dirty="0"/>
              <a:t>„Relativistická neutrina přispívají k hustotě </a:t>
            </a:r>
            <a:r>
              <a:rPr lang="cs-CZ" b="1" i="1" dirty="0"/>
              <a:t>záření</a:t>
            </a:r>
            <a:r>
              <a:rPr lang="cs-CZ" dirty="0"/>
              <a:t> vesmíru“. To vsugerovává myšlenku, že neutrina jsou kvanta </a:t>
            </a:r>
            <a:r>
              <a:rPr lang="cs-CZ" b="1" dirty="0" smtClean="0"/>
              <a:t>záření</a:t>
            </a:r>
            <a:r>
              <a:rPr lang="cs-CZ" dirty="0" smtClean="0"/>
              <a:t>.</a:t>
            </a:r>
          </a:p>
          <a:p>
            <a:r>
              <a:rPr lang="cs-CZ" dirty="0"/>
              <a:t>„</a:t>
            </a:r>
            <a:r>
              <a:rPr lang="cs-CZ" dirty="0" err="1"/>
              <a:t>CvB</a:t>
            </a:r>
            <a:r>
              <a:rPr lang="cs-CZ" dirty="0"/>
              <a:t> </a:t>
            </a:r>
            <a:r>
              <a:rPr lang="cs-CZ" b="1" i="1" dirty="0"/>
              <a:t>nemůže být nikdy pozorováno přímo</a:t>
            </a:r>
            <a:r>
              <a:rPr lang="cs-CZ" dirty="0"/>
              <a:t>.“ Takové překvapení by potvrdilo „Nikdy neříkej </a:t>
            </a:r>
            <a:r>
              <a:rPr lang="cs-CZ" dirty="0" smtClean="0"/>
              <a:t>´nikdy</a:t>
            </a:r>
            <a:r>
              <a:rPr lang="cs-CZ" dirty="0" smtClean="0"/>
              <a:t>´.</a:t>
            </a:r>
            <a:r>
              <a:rPr lang="cs-CZ" dirty="0" smtClean="0"/>
              <a:t>“</a:t>
            </a:r>
            <a:endParaRPr lang="cs-CZ" dirty="0"/>
          </a:p>
          <a:p>
            <a:r>
              <a:rPr lang="cs-CZ" dirty="0"/>
              <a:t>Zmínka o deformaci spektra při anihilaci pozitronu a elektronu vede k otázce o jaké spektrum jde. Pravděpodobně elektromagnetické. 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i="1" dirty="0" smtClean="0"/>
              <a:t>V</a:t>
            </a:r>
            <a:r>
              <a:rPr lang="cs-CZ" i="1" dirty="0"/>
              <a:t> blízké budoucnosti sondy … pravděpodobně </a:t>
            </a:r>
            <a:r>
              <a:rPr lang="cs-CZ" b="1" i="1" dirty="0"/>
              <a:t>zlepší</a:t>
            </a:r>
            <a:r>
              <a:rPr lang="cs-CZ" i="1" dirty="0"/>
              <a:t> současné chyby N“ (N = počet druhů neutrin</a:t>
            </a:r>
            <a:r>
              <a:rPr lang="cs-CZ" i="1" dirty="0" smtClean="0"/>
              <a:t>)</a:t>
            </a:r>
            <a:r>
              <a:rPr lang="cs-CZ" dirty="0" smtClean="0"/>
              <a:t>“: </a:t>
            </a:r>
            <a:r>
              <a:rPr lang="cs-CZ" dirty="0"/>
              <a:t>Spíše mám podezření, že nové kosmické sondy dodají data, vedoucí k </a:t>
            </a:r>
            <a:r>
              <a:rPr lang="cs-CZ" b="1" dirty="0"/>
              <a:t>další</a:t>
            </a:r>
            <a:r>
              <a:rPr lang="cs-CZ" dirty="0"/>
              <a:t> hodnotě necelého počtu druhů neutrin. Nyní máme 3,046 ; 3,14; 4,34. Příště to může být třebas 4,567890! </a:t>
            </a:r>
            <a:endParaRPr lang="cs-CZ" dirty="0" smtClean="0"/>
          </a:p>
          <a:p>
            <a:r>
              <a:rPr lang="cs-CZ" dirty="0"/>
              <a:t>Pokud bychom pojmu „efektivní hodnota“ počtu rozuměli podobně jako pojmu „efektivní hodnota střídavého napětí“, pak bychom mohli zavést „maximální“ hodnotu </a:t>
            </a:r>
            <a:r>
              <a:rPr lang="cs-CZ" dirty="0" err="1"/>
              <a:t>N</a:t>
            </a:r>
            <a:r>
              <a:rPr lang="cs-CZ" baseline="-25000" dirty="0" err="1"/>
              <a:t>m</a:t>
            </a:r>
            <a:r>
              <a:rPr lang="cs-CZ" dirty="0"/>
              <a:t> = N</a:t>
            </a:r>
            <a:r>
              <a:rPr lang="cs-CZ" dirty="0" smtClean="0"/>
              <a:t>.</a:t>
            </a:r>
            <a:r>
              <a:rPr lang="cs-CZ" dirty="0" smtClean="0">
                <a:latin typeface="Times New Roman"/>
                <a:cs typeface="Times New Roman"/>
              </a:rPr>
              <a:t>√2</a:t>
            </a:r>
            <a:r>
              <a:rPr lang="cs-CZ" dirty="0" smtClean="0"/>
              <a:t> </a:t>
            </a:r>
            <a:r>
              <a:rPr lang="cs-CZ" dirty="0"/>
              <a:t>, že ano</a:t>
            </a:r>
            <a:r>
              <a:rPr lang="cs-CZ" dirty="0" smtClean="0"/>
              <a:t>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7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Kosmické pozadí gravitačních vln (GWB</a:t>
            </a:r>
            <a:r>
              <a:rPr lang="cs-CZ" sz="3600" b="1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58052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Tvrzení o zdrojích GW – inflaci, druhotném ohřevu, turbulentním proudění je pustá </a:t>
            </a:r>
            <a:r>
              <a:rPr lang="cs-CZ" dirty="0" smtClean="0"/>
              <a:t>spekulace</a:t>
            </a:r>
            <a:endParaRPr lang="cs-CZ" dirty="0"/>
          </a:p>
          <a:p>
            <a:r>
              <a:rPr lang="cs-CZ" dirty="0"/>
              <a:t>K fiktivnímu výsledku je možné uvádět libovolné příčiny, tedy také fiktivní</a:t>
            </a:r>
            <a:r>
              <a:rPr lang="cs-CZ" dirty="0" smtClean="0"/>
              <a:t>!</a:t>
            </a:r>
            <a:endParaRPr lang="cs-CZ" b="1" dirty="0" smtClean="0"/>
          </a:p>
          <a:p>
            <a:pPr marL="0" indent="0" algn="ctr">
              <a:buNone/>
            </a:pPr>
            <a:r>
              <a:rPr lang="cs-CZ" sz="4200" b="1" dirty="0" smtClean="0"/>
              <a:t>RTG </a:t>
            </a:r>
            <a:r>
              <a:rPr lang="cs-CZ" sz="4200" b="1" dirty="0"/>
              <a:t>záření kosmického pozadí (XRB</a:t>
            </a:r>
            <a:r>
              <a:rPr lang="cs-CZ" sz="4200" b="1" dirty="0" smtClean="0"/>
              <a:t>)</a:t>
            </a:r>
          </a:p>
          <a:p>
            <a:r>
              <a:rPr lang="cs-CZ" u="sng" dirty="0">
                <a:hlinkClick r:id="rId2"/>
              </a:rPr>
              <a:t>https://ned.ipac.caltech.edu/level5/Fabian/Fabian1.html</a:t>
            </a:r>
            <a:r>
              <a:rPr lang="cs-CZ" dirty="0"/>
              <a:t>: </a:t>
            </a:r>
            <a:endParaRPr lang="cs-CZ" b="1" dirty="0" smtClean="0"/>
          </a:p>
          <a:p>
            <a:r>
              <a:rPr lang="cs-CZ" b="1" i="1" dirty="0"/>
              <a:t>Difúzní původ?</a:t>
            </a:r>
            <a:r>
              <a:rPr lang="cs-CZ" i="1" dirty="0"/>
              <a:t> </a:t>
            </a:r>
            <a:r>
              <a:rPr lang="cs-CZ" i="1" u="sng" dirty="0" err="1">
                <a:hlinkClick r:id="rId3"/>
              </a:rPr>
              <a:t>Felten</a:t>
            </a:r>
            <a:r>
              <a:rPr lang="cs-CZ" i="1" u="sng" dirty="0">
                <a:hlinkClick r:id="rId3"/>
              </a:rPr>
              <a:t> &amp; </a:t>
            </a:r>
            <a:r>
              <a:rPr lang="cs-CZ" i="1" u="sng" dirty="0" err="1">
                <a:hlinkClick r:id="rId3"/>
              </a:rPr>
              <a:t>Morrison</a:t>
            </a:r>
            <a:r>
              <a:rPr lang="cs-CZ" i="1" u="sng" dirty="0">
                <a:hlinkClick r:id="rId3"/>
              </a:rPr>
              <a:t> (1966)</a:t>
            </a:r>
            <a:r>
              <a:rPr lang="cs-CZ" i="1" dirty="0"/>
              <a:t> navrhli, že XRB může být důsledek inverzního </a:t>
            </a:r>
            <a:r>
              <a:rPr lang="cs-CZ" i="1" dirty="0" err="1"/>
              <a:t>Comptonova</a:t>
            </a:r>
            <a:r>
              <a:rPr lang="cs-CZ" i="1" dirty="0"/>
              <a:t> rozptylu fotonů CMB </a:t>
            </a:r>
            <a:endParaRPr lang="cs-CZ" i="1" dirty="0" smtClean="0"/>
          </a:p>
          <a:p>
            <a:r>
              <a:rPr lang="cs-CZ" i="1" u="sng" dirty="0" err="1">
                <a:hlinkClick r:id="rId4"/>
              </a:rPr>
              <a:t>Hoyle</a:t>
            </a:r>
            <a:r>
              <a:rPr lang="cs-CZ" i="1" u="sng" dirty="0">
                <a:hlinkClick r:id="rId4"/>
              </a:rPr>
              <a:t> (1963)</a:t>
            </a:r>
            <a:r>
              <a:rPr lang="cs-CZ" i="1" dirty="0"/>
              <a:t> navrhl, že XRB bylo tepelné brzdné záření z horkého mezigalaktického prostředí, vytvořené rozpadem </a:t>
            </a:r>
            <a:r>
              <a:rPr lang="cs-CZ" i="1" dirty="0" smtClean="0"/>
              <a:t>neutronů</a:t>
            </a:r>
          </a:p>
          <a:p>
            <a:r>
              <a:rPr lang="cs-CZ" b="1" i="1" dirty="0"/>
              <a:t>Nová třída zdrojů</a:t>
            </a:r>
            <a:r>
              <a:rPr lang="cs-CZ" i="1" dirty="0"/>
              <a:t>. Silným kandidátem byly výbuchy v galaxiích Supernovy nebo RTG </a:t>
            </a:r>
            <a:r>
              <a:rPr lang="cs-CZ" i="1" dirty="0" err="1"/>
              <a:t>bináry</a:t>
            </a:r>
            <a:r>
              <a:rPr lang="cs-CZ" i="1" dirty="0"/>
              <a:t> v mladých </a:t>
            </a:r>
            <a:r>
              <a:rPr lang="cs-CZ" i="1" dirty="0" err="1"/>
              <a:t>hvězdotvorných</a:t>
            </a:r>
            <a:r>
              <a:rPr lang="cs-CZ" i="1" dirty="0"/>
              <a:t> galaxiích mohou produkovat velké množství RTG emise.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99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367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 záření kosmického pozadí </a:t>
            </a:r>
            <a:endParaRPr lang="cs-CZ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(</a:t>
            </a:r>
            <a:r>
              <a:rPr lang="cs-CZ" u="sng" dirty="0">
                <a:hlinkClick r:id="rId2"/>
              </a:rPr>
              <a:t>http://arixiv.org/1003.3647v1</a:t>
            </a:r>
            <a:r>
              <a:rPr lang="cs-CZ" dirty="0" smtClean="0"/>
              <a:t>): </a:t>
            </a:r>
            <a:r>
              <a:rPr lang="cs-CZ" dirty="0"/>
              <a:t> </a:t>
            </a:r>
            <a:r>
              <a:rPr lang="cs-CZ" dirty="0">
                <a:solidFill>
                  <a:srgbClr val="7030A0"/>
                </a:solidFill>
              </a:rPr>
              <a:t>Už samotný nadpis uvedeného webového článku („</a:t>
            </a:r>
            <a:r>
              <a:rPr lang="cs-CZ" i="1" dirty="0">
                <a:solidFill>
                  <a:srgbClr val="7030A0"/>
                </a:solidFill>
              </a:rPr>
              <a:t>Gama záření kosmického </a:t>
            </a:r>
            <a:r>
              <a:rPr lang="cs-CZ" b="1" i="1" dirty="0">
                <a:solidFill>
                  <a:srgbClr val="7030A0"/>
                </a:solidFill>
              </a:rPr>
              <a:t>pozadí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b="1" i="1" dirty="0">
                <a:solidFill>
                  <a:srgbClr val="7030A0"/>
                </a:solidFill>
              </a:rPr>
              <a:t>z galaxií</a:t>
            </a:r>
            <a:r>
              <a:rPr lang="cs-CZ" i="1" dirty="0">
                <a:solidFill>
                  <a:srgbClr val="7030A0"/>
                </a:solidFill>
              </a:rPr>
              <a:t> s tvorbou hvězd</a:t>
            </a:r>
            <a:r>
              <a:rPr lang="cs-CZ" dirty="0">
                <a:solidFill>
                  <a:srgbClr val="7030A0"/>
                </a:solidFill>
              </a:rPr>
              <a:t>“) směšuje dvě různé „věci“.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„</a:t>
            </a:r>
            <a:r>
              <a:rPr lang="cs-CZ" i="1" dirty="0">
                <a:solidFill>
                  <a:srgbClr val="7030A0"/>
                </a:solidFill>
              </a:rPr>
              <a:t>Původ mimogalaktického gama záření kosmického pozadí je naléhavá kosmologická </a:t>
            </a:r>
            <a:r>
              <a:rPr lang="cs-CZ" b="1" i="1" dirty="0">
                <a:solidFill>
                  <a:srgbClr val="7030A0"/>
                </a:solidFill>
              </a:rPr>
              <a:t>záhada</a:t>
            </a:r>
            <a:r>
              <a:rPr lang="cs-CZ" dirty="0">
                <a:solidFill>
                  <a:srgbClr val="7030A0"/>
                </a:solidFill>
              </a:rPr>
              <a:t>“. </a:t>
            </a:r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 smtClean="0">
                <a:solidFill>
                  <a:srgbClr val="7030A0"/>
                </a:solidFill>
              </a:rPr>
              <a:t>Směšuje se </a:t>
            </a:r>
            <a:r>
              <a:rPr lang="cs-CZ" dirty="0">
                <a:solidFill>
                  <a:srgbClr val="7030A0"/>
                </a:solidFill>
              </a:rPr>
              <a:t>EGB (</a:t>
            </a:r>
            <a:r>
              <a:rPr lang="cs-CZ" dirty="0" err="1">
                <a:solidFill>
                  <a:srgbClr val="7030A0"/>
                </a:solidFill>
              </a:rPr>
              <a:t>extragalactic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gamma-ray</a:t>
            </a:r>
            <a:r>
              <a:rPr lang="cs-CZ" dirty="0">
                <a:solidFill>
                  <a:srgbClr val="7030A0"/>
                </a:solidFill>
              </a:rPr>
              <a:t> background) = </a:t>
            </a:r>
            <a:r>
              <a:rPr lang="cs-CZ" b="1" dirty="0">
                <a:solidFill>
                  <a:srgbClr val="7030A0"/>
                </a:solidFill>
              </a:rPr>
              <a:t>mimogalaktické</a:t>
            </a:r>
            <a:r>
              <a:rPr lang="cs-CZ" dirty="0">
                <a:solidFill>
                  <a:srgbClr val="7030A0"/>
                </a:solidFill>
              </a:rPr>
              <a:t> gama záření </a:t>
            </a:r>
            <a:r>
              <a:rPr lang="cs-CZ" b="1" dirty="0">
                <a:solidFill>
                  <a:srgbClr val="7030A0"/>
                </a:solidFill>
              </a:rPr>
              <a:t>pozadí</a:t>
            </a:r>
            <a:r>
              <a:rPr lang="cs-CZ" dirty="0">
                <a:solidFill>
                  <a:srgbClr val="7030A0"/>
                </a:solidFill>
              </a:rPr>
              <a:t>  s gama zářením jednotlivých galaxií (tedy jakousi obdobou infračerveného záření </a:t>
            </a:r>
            <a:r>
              <a:rPr lang="cs-CZ" b="1" dirty="0">
                <a:solidFill>
                  <a:srgbClr val="7030A0"/>
                </a:solidFill>
              </a:rPr>
              <a:t>popředí</a:t>
            </a:r>
            <a:r>
              <a:rPr lang="cs-CZ" dirty="0">
                <a:solidFill>
                  <a:srgbClr val="7030A0"/>
                </a:solidFill>
              </a:rPr>
              <a:t>). </a:t>
            </a:r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>
                <a:solidFill>
                  <a:srgbClr val="7030A0"/>
                </a:solidFill>
              </a:rPr>
              <a:t>„</a:t>
            </a:r>
            <a:r>
              <a:rPr lang="cs-CZ" i="1" dirty="0">
                <a:solidFill>
                  <a:srgbClr val="7030A0"/>
                </a:solidFill>
              </a:rPr>
              <a:t>Zdá se, že dominantní zdroj  EGB je </a:t>
            </a:r>
            <a:r>
              <a:rPr lang="cs-CZ" b="1" i="1" dirty="0">
                <a:solidFill>
                  <a:srgbClr val="7030A0"/>
                </a:solidFill>
              </a:rPr>
              <a:t>odlišný</a:t>
            </a:r>
            <a:r>
              <a:rPr lang="cs-CZ" i="1" dirty="0">
                <a:solidFill>
                  <a:srgbClr val="7030A0"/>
                </a:solidFill>
              </a:rPr>
              <a:t>. Upřednostňovaným kandidátem jsou aktivní </a:t>
            </a:r>
            <a:r>
              <a:rPr lang="cs-CZ" b="1" i="1" dirty="0">
                <a:solidFill>
                  <a:srgbClr val="7030A0"/>
                </a:solidFill>
              </a:rPr>
              <a:t>galaktická</a:t>
            </a:r>
            <a:r>
              <a:rPr lang="cs-CZ" i="1" dirty="0">
                <a:solidFill>
                  <a:srgbClr val="7030A0"/>
                </a:solidFill>
              </a:rPr>
              <a:t> jádra, protože jsou nejjasnějšími </a:t>
            </a:r>
            <a:r>
              <a:rPr lang="cs-CZ" b="1" i="1" dirty="0">
                <a:solidFill>
                  <a:srgbClr val="7030A0"/>
                </a:solidFill>
              </a:rPr>
              <a:t>mimogalaktickými</a:t>
            </a:r>
            <a:r>
              <a:rPr lang="cs-CZ" i="1" dirty="0">
                <a:solidFill>
                  <a:srgbClr val="7030A0"/>
                </a:solidFill>
              </a:rPr>
              <a:t> zdroji </a:t>
            </a:r>
            <a:r>
              <a:rPr lang="cs-CZ" b="1" i="1" dirty="0">
                <a:solidFill>
                  <a:srgbClr val="7030A0"/>
                </a:solidFill>
              </a:rPr>
              <a:t>EGB</a:t>
            </a:r>
            <a:r>
              <a:rPr lang="cs-CZ" i="1" dirty="0">
                <a:solidFill>
                  <a:srgbClr val="7030A0"/>
                </a:solidFill>
              </a:rPr>
              <a:t> na obloze. Ovšem </a:t>
            </a:r>
            <a:r>
              <a:rPr lang="cs-CZ" b="1" i="1" dirty="0">
                <a:solidFill>
                  <a:srgbClr val="7030A0"/>
                </a:solidFill>
              </a:rPr>
              <a:t>většina</a:t>
            </a:r>
            <a:r>
              <a:rPr lang="cs-CZ" i="1" dirty="0">
                <a:solidFill>
                  <a:srgbClr val="7030A0"/>
                </a:solidFill>
              </a:rPr>
              <a:t> nedávných názorů na jejich příspěvek k EGB také souhlasí, že byl příliš nízký; </a:t>
            </a:r>
            <a:r>
              <a:rPr lang="cs-CZ" b="1" i="1" dirty="0">
                <a:solidFill>
                  <a:srgbClr val="7030A0"/>
                </a:solidFill>
              </a:rPr>
              <a:t>a tak záhada zůstává</a:t>
            </a:r>
            <a:r>
              <a:rPr lang="cs-CZ" dirty="0" smtClean="0">
                <a:solidFill>
                  <a:srgbClr val="7030A0"/>
                </a:solidFill>
              </a:rPr>
              <a:t>“.</a:t>
            </a:r>
          </a:p>
          <a:p>
            <a:r>
              <a:rPr lang="cs-CZ" dirty="0">
                <a:solidFill>
                  <a:srgbClr val="7030A0"/>
                </a:solidFill>
              </a:rPr>
              <a:t>„</a:t>
            </a:r>
            <a:r>
              <a:rPr lang="cs-CZ" i="1" dirty="0">
                <a:solidFill>
                  <a:srgbClr val="7030A0"/>
                </a:solidFill>
              </a:rPr>
              <a:t>Je dlouho známo, že </a:t>
            </a:r>
            <a:r>
              <a:rPr lang="cs-CZ" b="1" i="1" dirty="0">
                <a:solidFill>
                  <a:srgbClr val="7030A0"/>
                </a:solidFill>
              </a:rPr>
              <a:t>v rovině</a:t>
            </a:r>
            <a:r>
              <a:rPr lang="cs-CZ" i="1" dirty="0">
                <a:solidFill>
                  <a:srgbClr val="7030A0"/>
                </a:solidFill>
              </a:rPr>
              <a:t> naší Galaxie gama (na obloze) převládá difúzní emise, zatímco </a:t>
            </a:r>
            <a:r>
              <a:rPr lang="cs-CZ" b="1" i="1" dirty="0">
                <a:solidFill>
                  <a:srgbClr val="7030A0"/>
                </a:solidFill>
              </a:rPr>
              <a:t>na vysokých</a:t>
            </a:r>
            <a:r>
              <a:rPr lang="cs-CZ" i="1" dirty="0">
                <a:solidFill>
                  <a:srgbClr val="7030A0"/>
                </a:solidFill>
              </a:rPr>
              <a:t> Galaktických (zeměpisných) šířkách významný a na některých energiích dominantní přínos má difúzní mimogalaktické gama pozadí (EGB).</a:t>
            </a:r>
            <a:r>
              <a:rPr lang="cs-CZ" b="1" dirty="0">
                <a:solidFill>
                  <a:srgbClr val="7030A0"/>
                </a:solidFill>
              </a:rPr>
              <a:t>“</a:t>
            </a:r>
            <a:r>
              <a:rPr lang="cs-CZ" i="1" dirty="0">
                <a:solidFill>
                  <a:srgbClr val="7030A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1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38"/>
            <a:ext cx="9144000" cy="674958"/>
          </a:xfrm>
        </p:spPr>
        <p:txBody>
          <a:bodyPr>
            <a:normAutofit/>
          </a:bodyPr>
          <a:lstStyle/>
          <a:p>
            <a:r>
              <a:rPr lang="cs-CZ" sz="3200" b="1" dirty="0"/>
              <a:t>Charakter CIB a jiných záření kosmického </a:t>
            </a:r>
            <a:r>
              <a:rPr lang="cs-CZ" sz="3200" b="1" dirty="0" smtClean="0"/>
              <a:t>pozadí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5436096" cy="623731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Důkladný rozbor CIB najdeme v článku kolektivu autorů „Nová měření fluktuací kosmického infračerveného pozadí…“ </a:t>
            </a:r>
            <a:endParaRPr lang="cs-CZ" dirty="0" smtClean="0"/>
          </a:p>
          <a:p>
            <a:r>
              <a:rPr lang="cs-CZ" dirty="0"/>
              <a:t>V článku se několikrát opakuje, že toto záření popř. jeho fluktuace mají mimogalaktický </a:t>
            </a:r>
            <a:r>
              <a:rPr lang="cs-CZ" dirty="0" smtClean="0"/>
              <a:t>původ.</a:t>
            </a:r>
          </a:p>
          <a:p>
            <a:r>
              <a:rPr lang="cs-CZ" dirty="0"/>
              <a:t>Jde o skutečnost, že </a:t>
            </a:r>
            <a:r>
              <a:rPr lang="cs-CZ" b="1" dirty="0"/>
              <a:t>oba</a:t>
            </a:r>
            <a:r>
              <a:rPr lang="cs-CZ" dirty="0"/>
              <a:t> druhy záření vykazují fluktuace, avšak CIB (a jiné druhy zářením prostoru) asi nemají charakter záření černého tělesa. 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http://www.astro.ucla.edu/~wright/CIBR</a:t>
            </a:r>
            <a:r>
              <a:rPr lang="cs-CZ" u="sng" dirty="0" smtClean="0">
                <a:hlinkClick r:id="rId2"/>
              </a:rPr>
              <a:t>/</a:t>
            </a:r>
            <a:r>
              <a:rPr lang="cs-CZ" dirty="0" smtClean="0"/>
              <a:t>:</a:t>
            </a:r>
          </a:p>
          <a:p>
            <a:r>
              <a:rPr lang="cs-CZ" dirty="0"/>
              <a:t>Z</a:t>
            </a:r>
            <a:r>
              <a:rPr lang="cs-CZ" dirty="0" smtClean="0"/>
              <a:t>áření </a:t>
            </a:r>
            <a:r>
              <a:rPr lang="cs-CZ" dirty="0" smtClean="0"/>
              <a:t>v překrývající se části CMB nebo CIB. Podle originálního vybarvení jde o CIB. Moje prodloužení čárkovanou čarou zjednodušeně sleduje tvar křivky dle obr. 29., tedy křivky černého tělesa.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5416738" y="674675"/>
            <a:ext cx="3702050" cy="4695152"/>
            <a:chOff x="4517" y="2224"/>
            <a:chExt cx="4627" cy="5867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4517" y="2224"/>
              <a:ext cx="4627" cy="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535" y="2268"/>
              <a:ext cx="4609" cy="5823"/>
              <a:chOff x="4535" y="2268"/>
              <a:chExt cx="4609" cy="5823"/>
            </a:xfrm>
          </p:grpSpPr>
          <p:pic>
            <p:nvPicPr>
              <p:cNvPr id="3077" name="Picture 5" descr="graph of nu*J_\nu vs wavelength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2" r="25278"/>
              <a:stretch>
                <a:fillRect/>
              </a:stretch>
            </p:blipFill>
            <p:spPr bwMode="auto">
              <a:xfrm>
                <a:off x="4535" y="2268"/>
                <a:ext cx="4581" cy="43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8752" y="2268"/>
                <a:ext cx="375" cy="3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6944" y="4653"/>
                <a:ext cx="53" cy="6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6542" y="5733"/>
                <a:ext cx="192" cy="2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6761" y="5857"/>
                <a:ext cx="104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6577" y="5648"/>
                <a:ext cx="236" cy="3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6621" y="5533"/>
                <a:ext cx="305" cy="4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6664" y="5445"/>
                <a:ext cx="358" cy="5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6683" y="5322"/>
                <a:ext cx="454" cy="6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6709" y="5237"/>
                <a:ext cx="594" cy="7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6752" y="5141"/>
                <a:ext cx="270" cy="3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6804" y="5061"/>
                <a:ext cx="227" cy="30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6830" y="4983"/>
                <a:ext cx="202" cy="2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6830" y="4834"/>
                <a:ext cx="166" cy="2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6874" y="4784"/>
                <a:ext cx="105" cy="1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4535" y="6676"/>
                <a:ext cx="4609" cy="14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31, se mnou vyšrafovanou oblastí, kde se překrývá CMB (šedé pole) s CIB (zelené pole). Jestliže má záření v této oblasti charakter záření černého tělesa, pak to platí nejen pro CMB, ale i pro CIB.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Arc 21"/>
            <p:cNvSpPr>
              <a:spLocks/>
            </p:cNvSpPr>
            <p:nvPr/>
          </p:nvSpPr>
          <p:spPr bwMode="auto">
            <a:xfrm flipH="1" flipV="1">
              <a:off x="7033" y="5334"/>
              <a:ext cx="480" cy="414"/>
            </a:xfrm>
            <a:custGeom>
              <a:avLst/>
              <a:gdLst>
                <a:gd name="G0" fmla="+- 0 0 0"/>
                <a:gd name="G1" fmla="+- 20934 0 0"/>
                <a:gd name="G2" fmla="+- 21600 0 0"/>
                <a:gd name="T0" fmla="*/ 5324 w 21543"/>
                <a:gd name="T1" fmla="*/ 0 h 20934"/>
                <a:gd name="T2" fmla="*/ 21543 w 21543"/>
                <a:gd name="T3" fmla="*/ 19369 h 20934"/>
                <a:gd name="T4" fmla="*/ 0 w 21543"/>
                <a:gd name="T5" fmla="*/ 20934 h 20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43" h="20934" fill="none" extrusionOk="0">
                  <a:moveTo>
                    <a:pt x="5323" y="0"/>
                  </a:moveTo>
                  <a:cubicBezTo>
                    <a:pt x="14335" y="2292"/>
                    <a:pt x="20869" y="10094"/>
                    <a:pt x="21543" y="19368"/>
                  </a:cubicBezTo>
                </a:path>
                <a:path w="21543" h="20934" stroke="0" extrusionOk="0">
                  <a:moveTo>
                    <a:pt x="5323" y="0"/>
                  </a:moveTo>
                  <a:cubicBezTo>
                    <a:pt x="14335" y="2292"/>
                    <a:pt x="20869" y="10094"/>
                    <a:pt x="21543" y="19368"/>
                  </a:cubicBezTo>
                  <a:lnTo>
                    <a:pt x="0" y="2093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7486" y="5759"/>
              <a:ext cx="733" cy="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7198" y="5645"/>
              <a:ext cx="201" cy="2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7503" y="5776"/>
              <a:ext cx="114" cy="1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7381" y="5759"/>
              <a:ext cx="79" cy="1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7608" y="5776"/>
              <a:ext cx="114" cy="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099" name="Picture 27" descr="https://upload.wikimedia.org/wikipedia/commons/thumb/c/cd/Cmbr.svg/300px-Cmbr.svg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397870"/>
            <a:ext cx="1934491" cy="1460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/>
        </p:spPr>
      </p:pic>
      <p:sp>
        <p:nvSpPr>
          <p:cNvPr id="29" name="TextovéPole 28"/>
          <p:cNvSpPr txBox="1"/>
          <p:nvPr/>
        </p:nvSpPr>
        <p:spPr>
          <a:xfrm>
            <a:off x="5724128" y="577672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82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zdrojem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CMB 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současně temné hmoty milimetrové černé díry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>
                <a:hlinkClick r:id="rId2"/>
              </a:rPr>
              <a:t>http://</a:t>
            </a:r>
            <a:r>
              <a:rPr lang="cs-CZ" u="sng" dirty="0" smtClean="0">
                <a:hlinkClick r:id="rId2"/>
              </a:rPr>
              <a:t>arxiv.org/abs/1004.2251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  <a:r>
              <a:rPr lang="cs-CZ" dirty="0"/>
              <a:t>„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cosmic</a:t>
            </a:r>
            <a:r>
              <a:rPr lang="cs-CZ" dirty="0"/>
              <a:t> </a:t>
            </a:r>
            <a:r>
              <a:rPr lang="cs-CZ" dirty="0" err="1"/>
              <a:t>microwave</a:t>
            </a:r>
            <a:r>
              <a:rPr lang="cs-CZ" dirty="0"/>
              <a:t> </a:t>
            </a:r>
            <a:r>
              <a:rPr lang="cs-CZ" dirty="0" err="1"/>
              <a:t>radiation</a:t>
            </a:r>
            <a:r>
              <a:rPr lang="cs-CZ" dirty="0"/>
              <a:t> and 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matter</a:t>
            </a:r>
            <a:r>
              <a:rPr lang="cs-CZ" dirty="0"/>
              <a:t> </a:t>
            </a:r>
            <a:r>
              <a:rPr lang="cs-CZ" dirty="0" err="1"/>
              <a:t>identified</a:t>
            </a:r>
            <a:r>
              <a:rPr lang="cs-CZ" dirty="0"/>
              <a:t>: </a:t>
            </a:r>
            <a:r>
              <a:rPr lang="cs-CZ" dirty="0" err="1"/>
              <a:t>millimeter</a:t>
            </a:r>
            <a:r>
              <a:rPr lang="cs-CZ" dirty="0"/>
              <a:t> </a:t>
            </a:r>
            <a:r>
              <a:rPr lang="cs-CZ" dirty="0" err="1"/>
              <a:t>black</a:t>
            </a:r>
            <a:r>
              <a:rPr lang="cs-CZ" dirty="0"/>
              <a:t> </a:t>
            </a:r>
            <a:r>
              <a:rPr lang="cs-CZ" dirty="0" err="1" smtClean="0"/>
              <a:t>holes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Zdrojem </a:t>
            </a:r>
            <a:r>
              <a:rPr lang="cs-CZ" dirty="0"/>
              <a:t>jedné záhady je jiná záhada. </a:t>
            </a:r>
            <a:r>
              <a:rPr lang="cs-CZ" b="1" dirty="0"/>
              <a:t>Velké</a:t>
            </a:r>
            <a:r>
              <a:rPr lang="cs-CZ" dirty="0"/>
              <a:t> černé díry se </a:t>
            </a:r>
            <a:r>
              <a:rPr lang="cs-CZ" b="1" dirty="0"/>
              <a:t>předpokládají</a:t>
            </a:r>
            <a:r>
              <a:rPr lang="cs-CZ" dirty="0"/>
              <a:t> v centrech galaxií – jakožto aktivní galaktické jádro. </a:t>
            </a:r>
            <a:r>
              <a:rPr lang="cs-CZ" b="1" dirty="0"/>
              <a:t>Milimetrové</a:t>
            </a:r>
            <a:r>
              <a:rPr lang="cs-CZ" dirty="0"/>
              <a:t> černé díry, které jsou tedy také předpokládány, ale asi jako </a:t>
            </a:r>
            <a:r>
              <a:rPr lang="cs-CZ" dirty="0" smtClean="0"/>
              <a:t>samostatné.</a:t>
            </a:r>
          </a:p>
          <a:p>
            <a:r>
              <a:rPr lang="cs-CZ" dirty="0"/>
              <a:t>U černých </a:t>
            </a:r>
            <a:r>
              <a:rPr lang="cs-CZ" dirty="0" smtClean="0"/>
              <a:t>děr … </a:t>
            </a:r>
            <a:r>
              <a:rPr lang="cs-CZ" dirty="0"/>
              <a:t>se uvádí v ose jejich rotace vznik </a:t>
            </a:r>
            <a:r>
              <a:rPr lang="cs-CZ" b="1" dirty="0"/>
              <a:t>rentgenového</a:t>
            </a:r>
            <a:r>
              <a:rPr lang="cs-CZ" dirty="0"/>
              <a:t> záření, o gama záření se zde nemluví! </a:t>
            </a:r>
            <a:endParaRPr lang="cs-CZ" dirty="0" smtClean="0"/>
          </a:p>
          <a:p>
            <a:r>
              <a:rPr lang="cs-CZ" dirty="0" smtClean="0"/>
              <a:t>Milimetrové </a:t>
            </a:r>
            <a:r>
              <a:rPr lang="cs-CZ" dirty="0"/>
              <a:t>díry se brzy (údajně) změní na centimetrové, pak na decimetrové, atd. Ovšem: co </a:t>
            </a:r>
            <a:r>
              <a:rPr lang="cs-CZ" dirty="0" smtClean="0"/>
              <a:t>do </a:t>
            </a:r>
            <a:r>
              <a:rPr lang="cs-CZ" dirty="0"/>
              <a:t>nich padá?? 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</a:t>
            </a:r>
            <a:r>
              <a:rPr lang="cs-CZ" i="1" dirty="0"/>
              <a:t>Částečné vypařování 10^30 milimetrových černých děr dává pole pozadí fotonů, emitovaných a absorbovaných v tomtéž </a:t>
            </a:r>
            <a:r>
              <a:rPr lang="cs-CZ" i="1" dirty="0" smtClean="0"/>
              <a:t>rozsahu</a:t>
            </a:r>
            <a:r>
              <a:rPr lang="cs-CZ" dirty="0" smtClean="0"/>
              <a:t>.“. </a:t>
            </a:r>
            <a:r>
              <a:rPr lang="cs-CZ" dirty="0"/>
              <a:t>Jinak řečeno: </a:t>
            </a:r>
            <a:r>
              <a:rPr lang="cs-CZ" dirty="0" smtClean="0"/>
              <a:t>současný </a:t>
            </a:r>
            <a:r>
              <a:rPr lang="cs-CZ" dirty="0"/>
              <a:t>vesmír se převážně skládá z milimetrových černých děr!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4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768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Reliktní záření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5004048" cy="566124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CMB </a:t>
            </a:r>
            <a:r>
              <a:rPr lang="cs-CZ" dirty="0" smtClean="0"/>
              <a:t>má </a:t>
            </a:r>
            <a:r>
              <a:rPr lang="cs-CZ" dirty="0"/>
              <a:t>být pozůstatkem neboli reliktem Velkého třesku. </a:t>
            </a:r>
            <a:endParaRPr lang="cs-CZ" dirty="0" smtClean="0"/>
          </a:p>
          <a:p>
            <a:r>
              <a:rPr lang="cs-CZ" dirty="0" smtClean="0"/>
              <a:t>„Zdrojem</a:t>
            </a:r>
            <a:r>
              <a:rPr lang="cs-CZ" dirty="0"/>
              <a:t>“ tohoto záření je vesmírný „</a:t>
            </a:r>
            <a:r>
              <a:rPr lang="cs-CZ" b="1" dirty="0"/>
              <a:t>prostor</a:t>
            </a:r>
            <a:r>
              <a:rPr lang="cs-CZ" dirty="0"/>
              <a:t>“ – z něhož „vymažeme“ záření </a:t>
            </a:r>
            <a:r>
              <a:rPr lang="cs-CZ" dirty="0" smtClean="0"/>
              <a:t>kosmických </a:t>
            </a:r>
            <a:r>
              <a:rPr lang="cs-CZ" dirty="0"/>
              <a:t>objektů, takže zůstane „pozadí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CMB </a:t>
            </a:r>
            <a:r>
              <a:rPr lang="cs-CZ" i="1" dirty="0"/>
              <a:t>je emise jednotné tepelné energie </a:t>
            </a:r>
            <a:r>
              <a:rPr lang="cs-CZ" b="1" i="1" dirty="0"/>
              <a:t>černého</a:t>
            </a:r>
            <a:r>
              <a:rPr lang="cs-CZ" i="1" dirty="0"/>
              <a:t> tělesa</a:t>
            </a:r>
            <a:r>
              <a:rPr lang="cs-CZ" dirty="0" smtClean="0"/>
              <a:t>“</a:t>
            </a:r>
            <a:r>
              <a:rPr lang="cs-CZ" dirty="0"/>
              <a:t>(</a:t>
            </a:r>
            <a:r>
              <a:rPr lang="cs-CZ" u="sng" dirty="0">
                <a:hlinkClick r:id="rId2"/>
              </a:rPr>
              <a:t>http://en.wikipedia.org/wiki/</a:t>
            </a:r>
            <a:r>
              <a:rPr lang="cs-CZ" u="sng" dirty="0" err="1">
                <a:hlinkClick r:id="rId2"/>
              </a:rPr>
              <a:t>Cosmic_microwave_background_radiation</a:t>
            </a:r>
            <a:r>
              <a:rPr lang="cs-CZ" dirty="0" smtClean="0"/>
              <a:t>) </a:t>
            </a:r>
            <a:r>
              <a:rPr lang="cs-CZ" dirty="0"/>
              <a:t>(viz </a:t>
            </a:r>
            <a:r>
              <a:rPr lang="cs-CZ" dirty="0" smtClean="0"/>
              <a:t>obr. 29: </a:t>
            </a:r>
            <a:r>
              <a:rPr lang="cs-CZ" dirty="0"/>
              <a:t>naměřené hodnoty </a:t>
            </a:r>
            <a:r>
              <a:rPr lang="cs-CZ" dirty="0" smtClean="0"/>
              <a:t>„</a:t>
            </a:r>
            <a:r>
              <a:rPr lang="cs-CZ" dirty="0"/>
              <a:t>sednou“ přesně na teoretickou </a:t>
            </a:r>
            <a:r>
              <a:rPr lang="cs-CZ" dirty="0" smtClean="0"/>
              <a:t>křivku. </a:t>
            </a:r>
            <a:endParaRPr lang="cs-CZ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5292081" y="907689"/>
            <a:ext cx="3505200" cy="2619375"/>
            <a:chOff x="4076" y="3628"/>
            <a:chExt cx="4381" cy="3273"/>
          </a:xfrm>
        </p:grpSpPr>
        <p:sp>
          <p:nvSpPr>
            <p:cNvPr id="7" name="AutoShape 3"/>
            <p:cNvSpPr>
              <a:spLocks noChangeAspect="1" noChangeArrowheads="1"/>
            </p:cNvSpPr>
            <p:nvPr/>
          </p:nvSpPr>
          <p:spPr bwMode="auto">
            <a:xfrm>
              <a:off x="4076" y="3628"/>
              <a:ext cx="4381" cy="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076" y="3628"/>
              <a:ext cx="4381" cy="3273"/>
              <a:chOff x="4076" y="3628"/>
              <a:chExt cx="4381" cy="3273"/>
            </a:xfrm>
          </p:grpSpPr>
          <p:pic>
            <p:nvPicPr>
              <p:cNvPr id="4101" name="obrázek 366" descr="Bez názv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41" b="70181"/>
              <a:stretch>
                <a:fillRect/>
              </a:stretch>
            </p:blipFill>
            <p:spPr bwMode="auto">
              <a:xfrm>
                <a:off x="4085" y="3628"/>
                <a:ext cx="4372" cy="261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076" y="6258"/>
                <a:ext cx="4380" cy="6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32 (Převzatý) Špičková hodnota vlnové délky určuje teplotu záření černého tělesa.</a:t>
                </a: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TextovéPole 9"/>
          <p:cNvSpPr txBox="1"/>
          <p:nvPr/>
        </p:nvSpPr>
        <p:spPr>
          <a:xfrm>
            <a:off x="5292081" y="3528095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hlinkClick r:id="rId4"/>
              </a:rPr>
              <a:t>http://www.gymhol.cz/projekt/fyzika/13_act/13_act.htm</a:t>
            </a:r>
            <a:r>
              <a:rPr lang="cs-CZ" dirty="0"/>
              <a:t>: (Absolutně) černé těleso je „myšlené těleso, které pohltí veškeré dopadající záření. Můžeme si jej představit jako dutou kostku s velmi malým </a:t>
            </a:r>
            <a:r>
              <a:rPr lang="cs-CZ" dirty="0" smtClean="0"/>
              <a:t>otvorem.“ </a:t>
            </a:r>
            <a:endParaRPr lang="cs-CZ" dirty="0"/>
          </a:p>
        </p:txBody>
      </p:sp>
      <p:pic>
        <p:nvPicPr>
          <p:cNvPr id="11" name="Picture 27" descr="https://upload.wikimedia.org/wikipedia/commons/thumb/c/cd/Cmbr.svg/300px-Cmbr.svg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17" y="5282421"/>
            <a:ext cx="2087447" cy="157557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/>
        </p:spPr>
      </p:pic>
      <p:sp>
        <p:nvSpPr>
          <p:cNvPr id="5" name="TextovéPole 4"/>
          <p:cNvSpPr txBox="1"/>
          <p:nvPr/>
        </p:nvSpPr>
        <p:spPr>
          <a:xfrm>
            <a:off x="5364088" y="55892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Obr. 29.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3229822" cy="764704"/>
          </a:xfrm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Reliktní záření?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1766" y="0"/>
            <a:ext cx="5412234" cy="68580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„</a:t>
            </a:r>
            <a:r>
              <a:rPr lang="cs-CZ" i="1" dirty="0" smtClean="0"/>
              <a:t>Čím </a:t>
            </a:r>
            <a:r>
              <a:rPr lang="cs-CZ" i="1" dirty="0"/>
              <a:t>bude vyšší teplota, tím se bude zkracovat vlnová délka vyzařovaného záření</a:t>
            </a:r>
            <a:r>
              <a:rPr lang="cs-CZ" dirty="0"/>
              <a:t>“. </a:t>
            </a:r>
            <a:r>
              <a:rPr lang="cs-CZ" dirty="0" smtClean="0"/>
              <a:t>Odborně: </a:t>
            </a:r>
            <a:r>
              <a:rPr lang="cs-CZ" dirty="0"/>
              <a:t>„</a:t>
            </a:r>
            <a:r>
              <a:rPr lang="cs-CZ" i="1" dirty="0"/>
              <a:t>Součin vlnové délky, na kterou připadá maximální intenzita vyzařování černého tělesa při termodynamické teplotě T,  a této teploty je konstantní.</a:t>
            </a:r>
            <a:r>
              <a:rPr lang="cs-CZ" dirty="0"/>
              <a:t>“  Nazývá se </a:t>
            </a:r>
            <a:r>
              <a:rPr lang="cs-CZ" b="1" dirty="0" err="1"/>
              <a:t>Wienův</a:t>
            </a:r>
            <a:r>
              <a:rPr lang="cs-CZ" dirty="0"/>
              <a:t> </a:t>
            </a:r>
            <a:r>
              <a:rPr lang="cs-CZ" b="1" dirty="0"/>
              <a:t>posunovací zákon </a:t>
            </a:r>
            <a:r>
              <a:rPr lang="cs-CZ" dirty="0"/>
              <a:t>a matematicky se vyjadřuje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/>
              <a:t>„</a:t>
            </a:r>
            <a:r>
              <a:rPr lang="cs-CZ" i="1" dirty="0"/>
              <a:t>kde T je termodynamická teplota černého tělesa  je vlnová délka, na kterou připadá maximální intenzita vyzařování při dané teplotě, b je konstanta, b = 2,9.10</a:t>
            </a:r>
            <a:r>
              <a:rPr lang="cs-CZ" i="1" baseline="30000" dirty="0"/>
              <a:t>–3</a:t>
            </a:r>
            <a:r>
              <a:rPr lang="cs-CZ" i="1" dirty="0"/>
              <a:t> </a:t>
            </a:r>
            <a:r>
              <a:rPr lang="cs-CZ" i="1" dirty="0" err="1" smtClean="0"/>
              <a:t>mK</a:t>
            </a:r>
            <a:r>
              <a:rPr lang="cs-CZ" dirty="0" smtClean="0"/>
              <a:t>.“</a:t>
            </a:r>
          </a:p>
          <a:p>
            <a:r>
              <a:rPr lang="cs-CZ" dirty="0"/>
              <a:t>Na obr. </a:t>
            </a:r>
            <a:r>
              <a:rPr lang="cs-CZ" dirty="0" smtClean="0"/>
              <a:t>33 vidíme </a:t>
            </a:r>
            <a:r>
              <a:rPr lang="cs-CZ" dirty="0"/>
              <a:t>uváděnou nepřímou úměrnost – jako čárkovanou hyperbolu, což je typická křivka této závislosti). Zde si všimněme, že hodnoty vlnové délky</a:t>
            </a:r>
            <a:r>
              <a:rPr lang="cs-CZ" baseline="-25000" dirty="0"/>
              <a:t> </a:t>
            </a:r>
            <a:r>
              <a:rPr lang="cs-CZ" dirty="0"/>
              <a:t>pro horní dvě křivky se od sebe liší jen velmi málo, zatímco příslušné teploty T</a:t>
            </a:r>
            <a:r>
              <a:rPr lang="cs-CZ" baseline="-25000" dirty="0"/>
              <a:t>4</a:t>
            </a:r>
            <a:r>
              <a:rPr lang="cs-CZ" baseline="30000" dirty="0"/>
              <a:t> </a:t>
            </a:r>
            <a:r>
              <a:rPr lang="cs-CZ" dirty="0"/>
              <a:t>a T</a:t>
            </a:r>
            <a:r>
              <a:rPr lang="cs-CZ" baseline="-25000" dirty="0"/>
              <a:t>5</a:t>
            </a:r>
            <a:r>
              <a:rPr lang="cs-CZ" dirty="0"/>
              <a:t> se liší hodně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sz="2600" u="sng" dirty="0" smtClean="0">
              <a:hlinkClick r:id="rId3"/>
            </a:endParaRPr>
          </a:p>
          <a:p>
            <a:pPr marL="0" indent="0">
              <a:buNone/>
            </a:pPr>
            <a:r>
              <a:rPr lang="cs-CZ" sz="2600" u="sng" dirty="0" smtClean="0">
                <a:hlinkClick r:id="rId3"/>
              </a:rPr>
              <a:t>http</a:t>
            </a:r>
            <a:r>
              <a:rPr lang="cs-CZ" sz="2600" u="sng" dirty="0" smtClean="0">
                <a:hlinkClick r:id="rId3"/>
              </a:rPr>
              <a:t>://fyzika.jreichl.com/</a:t>
            </a:r>
            <a:r>
              <a:rPr lang="cs-CZ" sz="2600" u="sng" dirty="0" err="1" smtClean="0">
                <a:hlinkClick r:id="rId3"/>
              </a:rPr>
              <a:t>main.article</a:t>
            </a:r>
            <a:r>
              <a:rPr lang="cs-CZ" sz="2600" u="sng" dirty="0" smtClean="0">
                <a:hlinkClick r:id="rId3"/>
              </a:rPr>
              <a:t>/</a:t>
            </a:r>
            <a:r>
              <a:rPr lang="cs-CZ" sz="2600" u="sng" dirty="0" err="1" smtClean="0">
                <a:hlinkClick r:id="rId3"/>
              </a:rPr>
              <a:t>view</a:t>
            </a:r>
            <a:r>
              <a:rPr lang="cs-CZ" sz="2600" u="sng" dirty="0" smtClean="0">
                <a:hlinkClick r:id="rId3"/>
              </a:rPr>
              <a:t>/538-zareni-absolutne-cerneho-telesa</a:t>
            </a:r>
            <a:r>
              <a:rPr lang="cs-CZ" sz="2600" dirty="0"/>
              <a:t>.</a:t>
            </a:r>
            <a:r>
              <a:rPr lang="cs-CZ" sz="2600" dirty="0" smtClean="0"/>
              <a:t> </a:t>
            </a:r>
            <a:endParaRPr lang="cs-CZ" sz="26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4181" y="1844824"/>
            <a:ext cx="3589862" cy="3325817"/>
            <a:chOff x="2550" y="6243"/>
            <a:chExt cx="4487" cy="4156"/>
          </a:xfrm>
          <a:solidFill>
            <a:srgbClr val="D9FFFF"/>
          </a:solidFill>
        </p:grpSpPr>
        <p:pic>
          <p:nvPicPr>
            <p:cNvPr id="2052" name="Picture 4" descr="http://fyzika.jreichl.com/data/optika/4_zareni_soubory/image083.jp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6243"/>
              <a:ext cx="4487" cy="3744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567" y="9997"/>
              <a:ext cx="4470" cy="40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Obr.33. </a:t>
              </a:r>
              <a:r>
                <a:rPr kumimoji="0" lang="cs-CZ" altLang="cs-CZ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Wienův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zákon graficky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51391"/>
              </p:ext>
            </p:extLst>
          </p:nvPr>
        </p:nvGraphicFramePr>
        <p:xfrm>
          <a:off x="5724128" y="2261764"/>
          <a:ext cx="128114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ovnice" r:id="rId6" imgW="583947" imgH="228501" progId="Equation.3">
                  <p:embed/>
                </p:oleObj>
              </mc:Choice>
              <mc:Fallback>
                <p:oleObj name="Rovnice" r:id="rId6" imgW="5839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261764"/>
                        <a:ext cx="1281143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4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Reliktní záření?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Kosmické </a:t>
            </a:r>
            <a:r>
              <a:rPr lang="cs-CZ" b="1" dirty="0"/>
              <a:t>pozadí</a:t>
            </a:r>
            <a:r>
              <a:rPr lang="cs-CZ" dirty="0"/>
              <a:t> může vztahovat na </a:t>
            </a:r>
            <a:r>
              <a:rPr lang="cs-CZ" dirty="0" smtClean="0"/>
              <a:t>CMB, </a:t>
            </a:r>
            <a:r>
              <a:rPr lang="cs-CZ" dirty="0" err="1" smtClean="0"/>
              <a:t>CvB</a:t>
            </a:r>
            <a:r>
              <a:rPr lang="cs-CZ" dirty="0" smtClean="0"/>
              <a:t>, GWB, CIB, rentgenové.</a:t>
            </a:r>
          </a:p>
          <a:p>
            <a:r>
              <a:rPr lang="cs-CZ" dirty="0" smtClean="0"/>
              <a:t>Na </a:t>
            </a:r>
            <a:r>
              <a:rPr lang="cs-CZ" dirty="0"/>
              <a:t>infračervených vlnových délkách ovšem září galaxie, mezihvězdný prach a jiné vesmírné objekty. Pravé CIB – záření </a:t>
            </a:r>
            <a:r>
              <a:rPr lang="cs-CZ" b="1" dirty="0"/>
              <a:t>pozadí</a:t>
            </a:r>
            <a:r>
              <a:rPr lang="cs-CZ" dirty="0"/>
              <a:t> – tedy musíme oddělit od IČ záření všech kosmických objektů. Dále se musí vyloučit tzv. zvířetníkové světlo a tzv. bludné světlo přístrojů.</a:t>
            </a:r>
          </a:p>
          <a:p>
            <a:r>
              <a:rPr lang="cs-CZ" dirty="0"/>
              <a:t>„Nová měření fluktuací kosmického infračerveného pozadí…“ –  </a:t>
            </a:r>
            <a:r>
              <a:rPr lang="cs-CZ" u="sng" dirty="0">
                <a:hlinkClick r:id="rId2"/>
              </a:rPr>
              <a:t>http://arxiv.org/</a:t>
            </a:r>
            <a:r>
              <a:rPr lang="cs-CZ" u="sng" dirty="0" err="1">
                <a:hlinkClick r:id="rId2"/>
              </a:rPr>
              <a:t>pdf</a:t>
            </a:r>
            <a:r>
              <a:rPr lang="cs-CZ" u="sng" dirty="0">
                <a:hlinkClick r:id="rId2"/>
              </a:rPr>
              <a:t>/1201.5617v2.pdf</a:t>
            </a:r>
            <a:r>
              <a:rPr lang="cs-CZ" dirty="0"/>
              <a:t>. </a:t>
            </a:r>
            <a:r>
              <a:rPr lang="cs-CZ" dirty="0" smtClean="0"/>
              <a:t>Název </a:t>
            </a:r>
            <a:r>
              <a:rPr lang="cs-CZ" dirty="0"/>
              <a:t>článku prozrazuje, že CIB vykazuje </a:t>
            </a:r>
            <a:r>
              <a:rPr lang="cs-CZ" dirty="0" smtClean="0"/>
              <a:t>fluktuace</a:t>
            </a:r>
            <a:r>
              <a:rPr lang="cs-CZ" dirty="0"/>
              <a:t>. </a:t>
            </a:r>
            <a:r>
              <a:rPr lang="cs-CZ" dirty="0" smtClean="0"/>
              <a:t>Tyto fluktuace </a:t>
            </a:r>
            <a:r>
              <a:rPr lang="cs-CZ" dirty="0"/>
              <a:t>mají mimogalaktický </a:t>
            </a:r>
            <a:r>
              <a:rPr lang="cs-CZ" dirty="0" smtClean="0"/>
              <a:t>původ. </a:t>
            </a:r>
            <a:r>
              <a:rPr lang="cs-CZ" b="1" dirty="0"/>
              <a:t>N</a:t>
            </a:r>
            <a:r>
              <a:rPr lang="cs-CZ" b="1" dirty="0" smtClean="0"/>
              <a:t>ení</a:t>
            </a:r>
            <a:r>
              <a:rPr lang="cs-CZ" dirty="0" smtClean="0"/>
              <a:t> </a:t>
            </a:r>
            <a:r>
              <a:rPr lang="cs-CZ" dirty="0"/>
              <a:t>tak samozřejmé, že kosmické pozadí („prostor“) </a:t>
            </a:r>
            <a:r>
              <a:rPr lang="cs-CZ" b="1" dirty="0"/>
              <a:t>sám o sobě září</a:t>
            </a:r>
            <a:r>
              <a:rPr lang="cs-CZ" dirty="0"/>
              <a:t> také infračerveně.</a:t>
            </a:r>
          </a:p>
          <a:p>
            <a:r>
              <a:rPr lang="cs-CZ" b="1" dirty="0" smtClean="0"/>
              <a:t>Oba</a:t>
            </a:r>
            <a:r>
              <a:rPr lang="cs-CZ" dirty="0" smtClean="0"/>
              <a:t> </a:t>
            </a:r>
            <a:r>
              <a:rPr lang="cs-CZ" dirty="0"/>
              <a:t>druhy záření vykazují fluktuace a </a:t>
            </a:r>
            <a:r>
              <a:rPr lang="cs-CZ" b="1" dirty="0" smtClean="0"/>
              <a:t>obě</a:t>
            </a:r>
            <a:r>
              <a:rPr lang="cs-CZ" dirty="0" smtClean="0"/>
              <a:t> </a:t>
            </a:r>
            <a:r>
              <a:rPr lang="cs-CZ" dirty="0"/>
              <a:t>mají průběh podle typických křivek (obr. 1 až 5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7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977255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Reliktní záření?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4533162" cy="587727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Podle </a:t>
            </a:r>
            <a:r>
              <a:rPr lang="cs-CZ" u="sng" dirty="0">
                <a:hlinkClick r:id="rId2"/>
              </a:rPr>
              <a:t>http://en.wikipedia.org/wiki/Cosmic_infrared_background</a:t>
            </a:r>
            <a:r>
              <a:rPr lang="cs-CZ" dirty="0"/>
              <a:t> </a:t>
            </a:r>
            <a:r>
              <a:rPr lang="cs-CZ" dirty="0">
                <a:solidFill>
                  <a:srgbClr val="002060"/>
                </a:solidFill>
              </a:rPr>
              <a:t>by zdrojem CIB by mohlo (snad) být viditelné a ultrafialové (UF) záření pozadí, které je rudě posunuto. O tom se v odborném článku autoři vůbec nezmiňují. Navíc: o viditelném a UF záření pozadí nevíme nic.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Pokud zdrojem CIB je CMB – pak </a:t>
            </a:r>
            <a:r>
              <a:rPr lang="cs-CZ" b="1" dirty="0">
                <a:solidFill>
                  <a:srgbClr val="002060"/>
                </a:solidFill>
              </a:rPr>
              <a:t>není</a:t>
            </a:r>
            <a:r>
              <a:rPr lang="cs-CZ" dirty="0">
                <a:solidFill>
                  <a:srgbClr val="002060"/>
                </a:solidFill>
              </a:rPr>
              <a:t> pravda, že zdrojem CIB jsou </a:t>
            </a:r>
            <a:r>
              <a:rPr lang="cs-CZ" b="1" dirty="0">
                <a:solidFill>
                  <a:srgbClr val="002060"/>
                </a:solidFill>
              </a:rPr>
              <a:t>slabé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galaxie. </a:t>
            </a:r>
            <a:r>
              <a:rPr lang="cs-CZ" dirty="0">
                <a:solidFill>
                  <a:srgbClr val="002060"/>
                </a:solidFill>
              </a:rPr>
              <a:t>Některé galaxie jsou slabé v optické oblasti a zato „silné“ v IČ oblasti – avšak to </a:t>
            </a:r>
            <a:r>
              <a:rPr lang="cs-CZ" b="1" dirty="0">
                <a:solidFill>
                  <a:srgbClr val="002060"/>
                </a:solidFill>
              </a:rPr>
              <a:t>nejde</a:t>
            </a:r>
            <a:r>
              <a:rPr lang="cs-CZ" dirty="0">
                <a:solidFill>
                  <a:srgbClr val="002060"/>
                </a:solidFill>
              </a:rPr>
              <a:t> o kosmické </a:t>
            </a:r>
            <a:r>
              <a:rPr lang="cs-CZ" b="1" dirty="0">
                <a:solidFill>
                  <a:srgbClr val="002060"/>
                </a:solidFill>
              </a:rPr>
              <a:t>pozadí</a:t>
            </a:r>
            <a:r>
              <a:rPr lang="cs-CZ" dirty="0">
                <a:solidFill>
                  <a:srgbClr val="002060"/>
                </a:solidFill>
              </a:rPr>
              <a:t>! </a:t>
            </a:r>
            <a:endParaRPr lang="cs-CZ" dirty="0" smtClean="0">
              <a:solidFill>
                <a:srgbClr val="00206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25963" y="1285875"/>
            <a:ext cx="4618037" cy="4568825"/>
            <a:chOff x="2995" y="2588"/>
            <a:chExt cx="5773" cy="5708"/>
          </a:xfrm>
        </p:grpSpPr>
        <p:pic>
          <p:nvPicPr>
            <p:cNvPr id="4099" name="Picture 3" descr="WMAP 2010.pn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" y="2588"/>
              <a:ext cx="4524" cy="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௠Ⱜ!À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4875"/>
              <a:ext cx="5773" cy="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995" y="2605"/>
              <a:ext cx="1214" cy="2200"/>
            </a:xfrm>
            <a:prstGeom prst="rect">
              <a:avLst/>
            </a:prstGeom>
            <a:solidFill>
              <a:srgbClr val="D9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Vpravo: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CMB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Dole: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CIB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04" y="7267"/>
              <a:ext cx="5745" cy="1029"/>
            </a:xfrm>
            <a:prstGeom prst="rect">
              <a:avLst/>
            </a:prstGeom>
            <a:solidFill>
              <a:srgbClr val="D9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Obr. 34. Porovnání mikrovlnného a infračerveného záření kosmického pozadí. Přesto, že dolní obr. vykazuje vady, je podobnost obou druhů záření jasná. </a:t>
              </a: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220072" y="5945435"/>
            <a:ext cx="3736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altLang="cs-CZ" sz="1400" dirty="0" smtClean="0">
                <a:latin typeface="Arial" pitchFamily="34" charset="0"/>
              </a:rPr>
              <a:t>Obr. 34. kombinován z</a:t>
            </a:r>
            <a:r>
              <a:rPr lang="cs-CZ" altLang="cs-CZ" sz="1400" dirty="0">
                <a:latin typeface="Arial" pitchFamily="34" charset="0"/>
              </a:rPr>
              <a:t>: </a:t>
            </a:r>
            <a:r>
              <a:rPr lang="cs-CZ" altLang="cs-CZ" sz="1400" dirty="0">
                <a:latin typeface="Arial" pitchFamily="34" charset="0"/>
                <a:hlinkClick r:id="rId6"/>
              </a:rPr>
              <a:t>http://en.wikipedia.org/wiki/Big_Bang</a:t>
            </a:r>
            <a:r>
              <a:rPr lang="cs-CZ" altLang="cs-CZ" sz="1400" dirty="0">
                <a:latin typeface="Arial" pitchFamily="34" charset="0"/>
              </a:rPr>
              <a:t> a z: </a:t>
            </a:r>
            <a:r>
              <a:rPr lang="cs-CZ" altLang="cs-CZ" sz="1400" dirty="0">
                <a:latin typeface="Arial" pitchFamily="34" charset="0"/>
                <a:hlinkClick r:id="rId7"/>
              </a:rPr>
              <a:t>http://www.aip.org/png/html/infrared.htm</a:t>
            </a:r>
            <a:r>
              <a:rPr lang="cs-CZ" altLang="cs-CZ" sz="1400" dirty="0" smtClean="0">
                <a:latin typeface="Arial" pitchFamily="34" charset="0"/>
              </a:rPr>
              <a:t>:</a:t>
            </a:r>
            <a:endParaRPr lang="cs-CZ" altLang="cs-CZ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mtClean="0"/>
              <a:t>Nezvyklá </a:t>
            </a:r>
            <a:r>
              <a:rPr lang="cs-CZ" dirty="0" smtClean="0"/>
              <a:t>zobrazení CMB</a:t>
            </a:r>
            <a:endParaRPr lang="cs-CZ" dirty="0"/>
          </a:p>
        </p:txBody>
      </p:sp>
      <p:pic>
        <p:nvPicPr>
          <p:cNvPr id="2050" name="Picture 2" descr="http://www.esa.int/var/esa/storage/images/esa_multimedia/images/2015/02/polarisation_of_the_cosmic_microwave_background/15238149-1-eng-GB/Polarisation_of_the_Cosmic_Microwave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48965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cosmic microwav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3675872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osmic microwav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766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cosmic microwav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4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Několik úvodcích vět k záření kosmického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pozadí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Jedním z dokladů velkého třesku má být jeho „relikt“, tedy </a:t>
            </a:r>
            <a:r>
              <a:rPr lang="cs-CZ" dirty="0" smtClean="0"/>
              <a:t>CMB. </a:t>
            </a:r>
          </a:p>
          <a:p>
            <a:r>
              <a:rPr lang="cs-CZ" dirty="0" smtClean="0"/>
              <a:t>Různá </a:t>
            </a:r>
            <a:r>
              <a:rPr lang="cs-CZ" dirty="0"/>
              <a:t>záření mají mít rozličné </a:t>
            </a:r>
            <a:r>
              <a:rPr lang="cs-CZ" dirty="0" smtClean="0"/>
              <a:t>příčiny. </a:t>
            </a:r>
            <a:r>
              <a:rPr lang="cs-CZ" dirty="0"/>
              <a:t>Mohly by také mít příčinu společnou – kmitání samotného kosmického </a:t>
            </a:r>
            <a:r>
              <a:rPr lang="cs-CZ" dirty="0" smtClean="0"/>
              <a:t>„</a:t>
            </a:r>
            <a:r>
              <a:rPr lang="cs-CZ" dirty="0"/>
              <a:t>pozadí</a:t>
            </a:r>
            <a:r>
              <a:rPr lang="cs-CZ" dirty="0" smtClean="0"/>
              <a:t>“.</a:t>
            </a:r>
          </a:p>
          <a:p>
            <a:r>
              <a:rPr lang="cs-CZ" dirty="0"/>
              <a:t>K</a:t>
            </a:r>
            <a:r>
              <a:rPr lang="cs-CZ" dirty="0" smtClean="0"/>
              <a:t>osmický </a:t>
            </a:r>
            <a:r>
              <a:rPr lang="cs-CZ" dirty="0"/>
              <a:t>prostor se skládá z kosmického popředí </a:t>
            </a:r>
            <a:r>
              <a:rPr lang="cs-CZ" dirty="0" smtClean="0"/>
              <a:t>          a </a:t>
            </a:r>
            <a:r>
              <a:rPr lang="cs-CZ" dirty="0"/>
              <a:t>z kosmického pozadí. Do pojmu „kosmické popředí“ patří </a:t>
            </a:r>
            <a:r>
              <a:rPr lang="cs-CZ" dirty="0" smtClean="0"/>
              <a:t>např. zemská atmosféra.</a:t>
            </a:r>
          </a:p>
          <a:p>
            <a:r>
              <a:rPr lang="cs-CZ" dirty="0"/>
              <a:t>Jak vyplývá z „definic“ kosmického pozadí, nepatří do něj hvězdy, kvasary, </a:t>
            </a:r>
            <a:r>
              <a:rPr lang="cs-CZ" dirty="0" err="1"/>
              <a:t>blazary</a:t>
            </a:r>
            <a:r>
              <a:rPr lang="cs-CZ" dirty="0"/>
              <a:t>, galaxie a jiné velké zářící objekty. Bohužel se ale do kosmického „pozadí“ ve většině případů zahrnuje mezigalaktický prach. </a:t>
            </a:r>
            <a:r>
              <a:rPr lang="cs-CZ" dirty="0" smtClean="0"/>
              <a:t> Ne však u CMB.</a:t>
            </a:r>
          </a:p>
        </p:txBody>
      </p:sp>
    </p:spTree>
    <p:extLst>
      <p:ext uri="{BB962C8B-B14F-4D97-AF65-F5344CB8AC3E}">
        <p14:creationId xmlns:p14="http://schemas.microsoft.com/office/powerpoint/2010/main" val="3381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b="1" dirty="0" smtClean="0"/>
              <a:t> Elektromagnetické spektrum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836712"/>
            <a:ext cx="8013576" cy="64807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Kosmický prostor září na všech frekvencích</a:t>
            </a:r>
            <a:endParaRPr lang="cs-CZ" dirty="0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240" y="1700808"/>
            <a:ext cx="9143466" cy="5157518"/>
            <a:chOff x="2014" y="4338"/>
            <a:chExt cx="7416" cy="4699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101" y="4338"/>
              <a:ext cx="7281" cy="45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052" name="Picture 4" descr="https://leadertechinc.com/blog/wp-content/uploads/2016/08/Electromagnetic-Spectrum.pn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4338"/>
              <a:ext cx="7416" cy="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01" y="8239"/>
              <a:ext cx="7329" cy="7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Obr. 27. Elektromagnetické spektrum. Převzato z 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hlinkClick r:id="rId4"/>
                </a:rPr>
                <a:t>https://leadertechinc.com/blog/basics-electromagnetic-spectrum/</a:t>
              </a:r>
              <a:r>
                <a:rPr kumimoji="0" lang="cs-CZ" altLang="cs-CZ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11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09"/>
            <a:ext cx="8229600" cy="1143000"/>
          </a:xfrm>
        </p:spPr>
        <p:txBody>
          <a:bodyPr/>
          <a:lstStyle/>
          <a:p>
            <a:r>
              <a:rPr lang="cs-CZ" b="1" dirty="0" smtClean="0"/>
              <a:t>2. Druhy </a:t>
            </a:r>
            <a:r>
              <a:rPr lang="cs-CZ" b="1" dirty="0"/>
              <a:t>záření kosmického pozadí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08504" cy="5805264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en.wikipedia.org/wiki/Cosmic_background_radiation</a:t>
            </a:r>
            <a:r>
              <a:rPr lang="cs-CZ" dirty="0" smtClean="0"/>
              <a:t>:</a:t>
            </a:r>
          </a:p>
          <a:p>
            <a:r>
              <a:rPr lang="cs-CZ" i="1" dirty="0" smtClean="0"/>
              <a:t>„</a:t>
            </a:r>
            <a:r>
              <a:rPr lang="cs-CZ" b="1" i="1" dirty="0" smtClean="0"/>
              <a:t>Kosmické </a:t>
            </a:r>
            <a:r>
              <a:rPr lang="cs-CZ" b="1" i="1" dirty="0"/>
              <a:t>záření pozadí </a:t>
            </a:r>
            <a:r>
              <a:rPr lang="cs-CZ" i="1" dirty="0"/>
              <a:t>je elektromagnetické záření </a:t>
            </a:r>
            <a:r>
              <a:rPr lang="cs-CZ" b="1" i="1" dirty="0"/>
              <a:t>z velkého třesku</a:t>
            </a:r>
            <a:r>
              <a:rPr lang="cs-CZ" i="1" dirty="0"/>
              <a:t>. Původ záření závisí na oblasti spektra, které je pozorováno. Jednou složkou je kosmické mikrovlnné pozadí. Tato složka jsou rudě posunuté fotony, které volně proudily z epochy, kdy se vesmír stával poprvé průhledným pro záření. Jeho objev a detailní pozorování jeho vlastností je považováno za hlavní potvrzení velkého třesku.</a:t>
            </a:r>
            <a:endParaRPr lang="cs-CZ" dirty="0"/>
          </a:p>
          <a:p>
            <a:r>
              <a:rPr lang="cs-CZ" i="1" dirty="0"/>
              <a:t>Existuje také záření pozadí v infračervené, RTG, atd. o různých </a:t>
            </a:r>
            <a:r>
              <a:rPr lang="cs-CZ" i="1" dirty="0" smtClean="0"/>
              <a:t>příčinách       </a:t>
            </a:r>
            <a:r>
              <a:rPr lang="cs-CZ" i="1" dirty="0"/>
              <a:t>a může být někdy řešeno jednotlivými zdroji</a:t>
            </a:r>
            <a:r>
              <a:rPr lang="cs-CZ" i="1" dirty="0" smtClean="0"/>
              <a:t>.“</a:t>
            </a:r>
          </a:p>
          <a:p>
            <a:r>
              <a:rPr lang="cs-CZ" u="sng" dirty="0">
                <a:hlinkClick r:id="rId3"/>
              </a:rPr>
              <a:t>https://en.wikipedia.org/wiki/Extragalactic_background_light</a:t>
            </a:r>
            <a:r>
              <a:rPr lang="cs-CZ" dirty="0" smtClean="0"/>
              <a:t>):</a:t>
            </a:r>
          </a:p>
          <a:p>
            <a:r>
              <a:rPr lang="cs-CZ" dirty="0"/>
              <a:t>„</a:t>
            </a:r>
            <a:r>
              <a:rPr lang="cs-CZ" i="1" dirty="0"/>
              <a:t>Difúzní mimogalaktické světlo pozadí (EBL) je veškeré akumulované záření ve vesmíru následkem procesů </a:t>
            </a:r>
            <a:r>
              <a:rPr lang="cs-CZ" b="1" i="1" dirty="0"/>
              <a:t>tvorby hvězd</a:t>
            </a:r>
            <a:r>
              <a:rPr lang="cs-CZ" i="1" dirty="0"/>
              <a:t> plus příspěvek z aktivních galaktických </a:t>
            </a:r>
            <a:r>
              <a:rPr lang="cs-CZ" i="1" dirty="0" smtClean="0"/>
              <a:t>jader. </a:t>
            </a:r>
            <a:r>
              <a:rPr lang="cs-CZ" i="1" dirty="0"/>
              <a:t>Toto záření pokrývá téměř všechny vlnové délky elektromagnetického spektra kromě mikrovlnného, pokrytého kosmickým mikrovlnným zářením. EBL je částí mimogalaktického záření </a:t>
            </a:r>
            <a:r>
              <a:rPr lang="cs-CZ" i="1" dirty="0" smtClean="0"/>
              <a:t>pozadí, </a:t>
            </a:r>
            <a:r>
              <a:rPr lang="cs-CZ" i="1" dirty="0"/>
              <a:t>které podle definice pokrývá veškeré elektromagnetické spektrum. Po kosmickém mikrovlnném pozadí EBL produkuje druhé </a:t>
            </a:r>
            <a:r>
              <a:rPr lang="cs-CZ" i="1" dirty="0" err="1"/>
              <a:t>nejenergetičtější</a:t>
            </a:r>
            <a:r>
              <a:rPr lang="cs-CZ" i="1" dirty="0"/>
              <a:t> difúzní pozadí</a:t>
            </a:r>
            <a:r>
              <a:rPr lang="cs-CZ" i="1" dirty="0" smtClean="0"/>
              <a:t>.“</a:t>
            </a:r>
            <a:endParaRPr lang="cs-CZ" dirty="0" smtClean="0"/>
          </a:p>
          <a:p>
            <a:r>
              <a:rPr lang="cs-CZ" dirty="0"/>
              <a:t>Porovnáním obou „definic“ vidíme, že jde v podstatě o totéž, o záření kosmického prostoru s výjimkou CMB. </a:t>
            </a:r>
            <a:r>
              <a:rPr lang="cs-CZ" dirty="0" smtClean="0"/>
              <a:t>To kvůli reliktu.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43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Mikrovlnné záření kosmického pozadí (</a:t>
            </a:r>
            <a:r>
              <a:rPr lang="cs-C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CMB)</a:t>
            </a:r>
            <a:endParaRPr lang="cs-CZ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en.wikipedia.org/wiki/Cosmic_microwave_background_radiation</a:t>
            </a:r>
            <a:endParaRPr lang="cs-CZ" u="sng" dirty="0" smtClean="0"/>
          </a:p>
          <a:p>
            <a:r>
              <a:rPr lang="cs-CZ" dirty="0">
                <a:solidFill>
                  <a:srgbClr val="7030A0"/>
                </a:solidFill>
              </a:rPr>
              <a:t>„</a:t>
            </a:r>
            <a:r>
              <a:rPr lang="cs-CZ" i="1" dirty="0">
                <a:solidFill>
                  <a:srgbClr val="7030A0"/>
                </a:solidFill>
              </a:rPr>
              <a:t>V této době existující fotony se od té doby šířily, ačkoli s </a:t>
            </a:r>
            <a:r>
              <a:rPr lang="cs-CZ" i="1" dirty="0" smtClean="0">
                <a:solidFill>
                  <a:srgbClr val="7030A0"/>
                </a:solidFill>
              </a:rPr>
              <a:t>ro-</a:t>
            </a:r>
            <a:r>
              <a:rPr lang="cs-CZ" i="1" dirty="0" err="1" smtClean="0">
                <a:solidFill>
                  <a:srgbClr val="7030A0"/>
                </a:solidFill>
              </a:rPr>
              <a:t>stoucí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>
                <a:solidFill>
                  <a:srgbClr val="7030A0"/>
                </a:solidFill>
              </a:rPr>
              <a:t>slabostí a menší energií, protože přesně </a:t>
            </a:r>
            <a:r>
              <a:rPr lang="cs-CZ" b="1" i="1" dirty="0">
                <a:solidFill>
                  <a:srgbClr val="7030A0"/>
                </a:solidFill>
              </a:rPr>
              <a:t>tytéž</a:t>
            </a:r>
            <a:r>
              <a:rPr lang="cs-CZ" i="1" dirty="0">
                <a:solidFill>
                  <a:srgbClr val="7030A0"/>
                </a:solidFill>
              </a:rPr>
              <a:t> fotony vyplňovaly větší a větší vesmír.“</a:t>
            </a:r>
          </a:p>
          <a:p>
            <a:r>
              <a:rPr lang="cs-CZ" dirty="0">
                <a:solidFill>
                  <a:srgbClr val="7030A0"/>
                </a:solidFill>
              </a:rPr>
              <a:t>Jedná se o tzv. inflační fázi expanze </a:t>
            </a:r>
            <a:r>
              <a:rPr lang="cs-CZ" dirty="0" smtClean="0">
                <a:solidFill>
                  <a:srgbClr val="7030A0"/>
                </a:solidFill>
              </a:rPr>
              <a:t>vesmíru… </a:t>
            </a:r>
            <a:r>
              <a:rPr lang="cs-CZ" dirty="0">
                <a:solidFill>
                  <a:srgbClr val="7030A0"/>
                </a:solidFill>
              </a:rPr>
              <a:t>vlnová délka původních fotonů se prudce zvětšila – domněle na dnešních 1,9 mm. Avšak nikdo neví, jakou vlnovou délku </a:t>
            </a:r>
            <a:r>
              <a:rPr lang="cs-CZ" dirty="0" smtClean="0">
                <a:solidFill>
                  <a:srgbClr val="7030A0"/>
                </a:solidFill>
              </a:rPr>
              <a:t>původní </a:t>
            </a:r>
            <a:r>
              <a:rPr lang="cs-CZ" dirty="0">
                <a:solidFill>
                  <a:srgbClr val="7030A0"/>
                </a:solidFill>
              </a:rPr>
              <a:t>fotony měly. </a:t>
            </a:r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 smtClean="0">
                <a:solidFill>
                  <a:srgbClr val="7030A0"/>
                </a:solidFill>
              </a:rPr>
              <a:t>V</a:t>
            </a:r>
            <a:r>
              <a:rPr lang="cs-CZ" dirty="0">
                <a:solidFill>
                  <a:srgbClr val="7030A0"/>
                </a:solidFill>
              </a:rPr>
              <a:t> žádném případě nejde o přesně </a:t>
            </a:r>
            <a:r>
              <a:rPr lang="cs-CZ" b="1" dirty="0">
                <a:solidFill>
                  <a:srgbClr val="7030A0"/>
                </a:solidFill>
              </a:rPr>
              <a:t>tytéž</a:t>
            </a:r>
            <a:r>
              <a:rPr lang="cs-CZ" dirty="0">
                <a:solidFill>
                  <a:srgbClr val="7030A0"/>
                </a:solidFill>
              </a:rPr>
              <a:t> fotony</a:t>
            </a:r>
            <a:r>
              <a:rPr lang="cs-CZ" dirty="0" smtClean="0">
                <a:solidFill>
                  <a:srgbClr val="7030A0"/>
                </a:solidFill>
              </a:rPr>
              <a:t>!</a:t>
            </a:r>
          </a:p>
          <a:p>
            <a:r>
              <a:rPr lang="cs-CZ" i="1" dirty="0" smtClean="0">
                <a:solidFill>
                  <a:srgbClr val="7030A0"/>
                </a:solidFill>
              </a:rPr>
              <a:t>„Pomocí </a:t>
            </a:r>
            <a:r>
              <a:rPr lang="cs-CZ" i="1" dirty="0">
                <a:solidFill>
                  <a:srgbClr val="7030A0"/>
                </a:solidFill>
              </a:rPr>
              <a:t>tradičních optických dalekohledů je </a:t>
            </a:r>
            <a:r>
              <a:rPr lang="cs-CZ" b="1" i="1" dirty="0">
                <a:solidFill>
                  <a:srgbClr val="7030A0"/>
                </a:solidFill>
              </a:rPr>
              <a:t>prostor mezi hvězdami a galaxiemi (pozadí)</a:t>
            </a:r>
            <a:r>
              <a:rPr lang="cs-CZ" i="1" dirty="0">
                <a:solidFill>
                  <a:srgbClr val="7030A0"/>
                </a:solidFill>
              </a:rPr>
              <a:t> zcela temný. Ovšem dostatečně citlivé </a:t>
            </a:r>
            <a:r>
              <a:rPr lang="cs-CZ" b="1" i="1" dirty="0">
                <a:solidFill>
                  <a:srgbClr val="7030A0"/>
                </a:solidFill>
              </a:rPr>
              <a:t>rádio</a:t>
            </a:r>
            <a:r>
              <a:rPr lang="cs-CZ" i="1" dirty="0">
                <a:solidFill>
                  <a:srgbClr val="7030A0"/>
                </a:solidFill>
              </a:rPr>
              <a:t>-dalekohledy ukazují slabý šum (žhnutí) pozadí, téměř izotopické, který </a:t>
            </a:r>
            <a:r>
              <a:rPr lang="cs-CZ" b="1" i="1" dirty="0">
                <a:solidFill>
                  <a:srgbClr val="7030A0"/>
                </a:solidFill>
              </a:rPr>
              <a:t>není</a:t>
            </a:r>
            <a:r>
              <a:rPr lang="cs-CZ" i="1" dirty="0">
                <a:solidFill>
                  <a:srgbClr val="7030A0"/>
                </a:solidFill>
              </a:rPr>
              <a:t> spojen se žádnou hvězdou, galaxií nebo jiným objektem</a:t>
            </a:r>
            <a:r>
              <a:rPr lang="cs-CZ" i="1" dirty="0" smtClean="0">
                <a:solidFill>
                  <a:srgbClr val="7030A0"/>
                </a:solidFill>
              </a:rPr>
              <a:t>.“</a:t>
            </a:r>
          </a:p>
          <a:p>
            <a:r>
              <a:rPr lang="cs-CZ" i="1" dirty="0" smtClean="0">
                <a:solidFill>
                  <a:srgbClr val="7030A0"/>
                </a:solidFill>
              </a:rPr>
              <a:t>„</a:t>
            </a:r>
            <a:r>
              <a:rPr lang="cs-CZ" b="1" i="1" dirty="0" smtClean="0">
                <a:solidFill>
                  <a:srgbClr val="7030A0"/>
                </a:solidFill>
              </a:rPr>
              <a:t>Expanze </a:t>
            </a:r>
            <a:r>
              <a:rPr lang="cs-CZ" b="1" i="1" dirty="0">
                <a:solidFill>
                  <a:srgbClr val="7030A0"/>
                </a:solidFill>
              </a:rPr>
              <a:t>prostoru způsobovala růst jejich vlnové </a:t>
            </a:r>
            <a:r>
              <a:rPr lang="cs-CZ" b="1" i="1" dirty="0" smtClean="0">
                <a:solidFill>
                  <a:srgbClr val="7030A0"/>
                </a:solidFill>
              </a:rPr>
              <a:t>délky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smtClean="0"/>
              <a:t>…“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>
              <a:solidFill>
                <a:srgbClr val="7030A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5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67843"/>
            <a:ext cx="3536950" cy="836712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CMB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2638"/>
            <a:ext cx="9144000" cy="4805361"/>
          </a:xfrm>
        </p:spPr>
        <p:txBody>
          <a:bodyPr>
            <a:noAutofit/>
          </a:bodyPr>
          <a:lstStyle/>
          <a:p>
            <a:r>
              <a:rPr lang="cs-CZ" sz="2200" dirty="0" smtClean="0"/>
              <a:t>„Na </a:t>
            </a:r>
            <a:r>
              <a:rPr lang="cs-CZ" sz="2200" dirty="0"/>
              <a:t>počátku“ vzniklo vodíkové plazma, tedy „žhavé“ </a:t>
            </a:r>
            <a:r>
              <a:rPr lang="cs-CZ" sz="2200" dirty="0" smtClean="0"/>
              <a:t>protony. </a:t>
            </a:r>
            <a:r>
              <a:rPr lang="cs-CZ" sz="2200" dirty="0" smtClean="0"/>
              <a:t>Jinde je řeč    </a:t>
            </a:r>
            <a:r>
              <a:rPr lang="cs-CZ" sz="2200" dirty="0"/>
              <a:t>o původní směsi hmoty </a:t>
            </a:r>
            <a:r>
              <a:rPr lang="cs-CZ" sz="2200" dirty="0" smtClean="0"/>
              <a:t>a záření.</a:t>
            </a:r>
          </a:p>
          <a:p>
            <a:r>
              <a:rPr lang="cs-CZ" sz="2200" dirty="0"/>
              <a:t>„</a:t>
            </a:r>
            <a:r>
              <a:rPr lang="cs-CZ" sz="2200" i="1" dirty="0"/>
              <a:t>Tato teorie předpovídá, že počáteční podmínky ve vesmíru jsou v první řadě přirozeně </a:t>
            </a:r>
            <a:r>
              <a:rPr lang="cs-CZ" sz="2200" b="1" i="1" dirty="0"/>
              <a:t>náhodné</a:t>
            </a:r>
            <a:r>
              <a:rPr lang="cs-CZ" sz="2200" i="1" dirty="0"/>
              <a:t> a </a:t>
            </a:r>
            <a:r>
              <a:rPr lang="cs-CZ" sz="2200" i="1" dirty="0" smtClean="0"/>
              <a:t>sledují </a:t>
            </a:r>
            <a:r>
              <a:rPr lang="cs-CZ" sz="2200" i="1" dirty="0"/>
              <a:t>Gaussovo rozložení pravděpodobností</a:t>
            </a:r>
            <a:r>
              <a:rPr lang="cs-CZ" sz="2200" dirty="0"/>
              <a:t>“. </a:t>
            </a:r>
          </a:p>
          <a:p>
            <a:r>
              <a:rPr lang="cs-CZ" sz="2200" dirty="0" smtClean="0"/>
              <a:t> </a:t>
            </a:r>
            <a:r>
              <a:rPr lang="cs-CZ" sz="2200" dirty="0"/>
              <a:t>Největší pravděpodobnost tedy má naprostý chaos. Jeho přeměna na dnes pozorovatelné kosmické útvary je naopak nejméně pravděpodobná. Musíme navíc uvážit obrovskou rychlost </a:t>
            </a:r>
            <a:r>
              <a:rPr lang="cs-CZ" sz="2200" dirty="0" smtClean="0"/>
              <a:t>rozpínání, </a:t>
            </a:r>
            <a:r>
              <a:rPr lang="cs-CZ" sz="2200" dirty="0"/>
              <a:t>jež by k neuspořádanosti „zdařile“ </a:t>
            </a:r>
            <a:r>
              <a:rPr lang="cs-CZ" sz="2200" dirty="0" smtClean="0"/>
              <a:t>přispívala.</a:t>
            </a:r>
          </a:p>
          <a:p>
            <a:r>
              <a:rPr lang="cs-CZ" sz="2200" dirty="0"/>
              <a:t>„</a:t>
            </a:r>
            <a:r>
              <a:rPr lang="cs-CZ" sz="2200" b="1" i="1" dirty="0"/>
              <a:t>Spolehlivě pozorovatelné parametry</a:t>
            </a:r>
            <a:r>
              <a:rPr lang="cs-CZ" sz="2200" dirty="0"/>
              <a:t>, například celková amplituda fluktuací, </a:t>
            </a:r>
            <a:r>
              <a:rPr lang="cs-CZ" sz="2200" b="1" i="1" dirty="0"/>
              <a:t>jsou více méně volné</a:t>
            </a:r>
            <a:r>
              <a:rPr lang="cs-CZ" sz="2200" dirty="0"/>
              <a:t> </a:t>
            </a:r>
            <a:r>
              <a:rPr lang="cs-CZ" sz="2200" i="1" dirty="0"/>
              <a:t>parametry kosmického inflačního model</a:t>
            </a:r>
            <a:r>
              <a:rPr lang="cs-CZ" sz="2200" dirty="0"/>
              <a:t>u.“ </a:t>
            </a:r>
          </a:p>
          <a:p>
            <a:r>
              <a:rPr lang="cs-CZ" sz="2200" dirty="0"/>
              <a:t>Jinak řečeno: k tomu, aby nám standardní inflační model vesmíru souhlasil se skutečností, již pozorujeme, musíme volit „více méně“ volné (rozuměj libovolné) parametry! </a:t>
            </a:r>
            <a:r>
              <a:rPr lang="cs-CZ" sz="2200" dirty="0" smtClean="0"/>
              <a:t> </a:t>
            </a:r>
            <a:endParaRPr lang="cs-CZ" sz="22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36950" y="0"/>
            <a:ext cx="5607050" cy="2052639"/>
            <a:chOff x="2396" y="3146"/>
            <a:chExt cx="7010" cy="2564"/>
          </a:xfrm>
        </p:grpSpPr>
        <p:pic>
          <p:nvPicPr>
            <p:cNvPr id="6" name="Picture 3" descr="http://planck.cf.ac.uk/files/COBE_sky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3147"/>
              <a:ext cx="3400" cy="16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Simulation of the Cosmic Microwave Background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54" b="10265"/>
            <a:stretch>
              <a:fillRect/>
            </a:stretch>
          </p:blipFill>
          <p:spPr bwMode="auto">
            <a:xfrm>
              <a:off x="5889" y="3146"/>
              <a:ext cx="3517" cy="16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96" y="4881"/>
              <a:ext cx="7010" cy="8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Obr. 28. Vlevo: První měření CMB v 60. letech A. Pensiazem a R. Wilsonem, Vpravo: Dosud nejpřesnější měření provedené družicí Planck (2009).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Převzato z </a:t>
              </a:r>
              <a:r>
                <a: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hlinkClick r:id="rId6"/>
                </a:rPr>
                <a:t>http://planck.cf.ac.uk/science/cmb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4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792088"/>
          </a:xfrm>
        </p:spPr>
        <p:txBody>
          <a:bodyPr>
            <a:normAutofit/>
          </a:bodyPr>
          <a:lstStyle/>
          <a:p>
            <a:r>
              <a:rPr lang="cs-CZ" b="1" dirty="0" smtClean="0"/>
              <a:t>CMB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690" y="1026608"/>
            <a:ext cx="5580112" cy="583264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CMB přilétá ze </a:t>
            </a:r>
            <a:r>
              <a:rPr lang="cs-CZ" b="1" dirty="0"/>
              <a:t>všech</a:t>
            </a:r>
            <a:r>
              <a:rPr lang="cs-CZ" dirty="0"/>
              <a:t> </a:t>
            </a:r>
            <a:r>
              <a:rPr lang="cs-CZ" b="1" dirty="0"/>
              <a:t>mezigalaktických</a:t>
            </a:r>
            <a:r>
              <a:rPr lang="cs-CZ" dirty="0"/>
              <a:t> míst kosmu (tedy dalekých i blízkých</a:t>
            </a:r>
            <a:r>
              <a:rPr lang="cs-CZ" dirty="0" smtClean="0"/>
              <a:t>)   </a:t>
            </a:r>
            <a:r>
              <a:rPr lang="cs-CZ" dirty="0"/>
              <a:t>a </a:t>
            </a:r>
            <a:r>
              <a:rPr lang="cs-CZ" dirty="0" smtClean="0"/>
              <a:t>pod </a:t>
            </a:r>
            <a:r>
              <a:rPr lang="cs-CZ" dirty="0"/>
              <a:t>pojmem „pozadí“ bychom měli rozumět prostor </a:t>
            </a:r>
            <a:r>
              <a:rPr lang="cs-CZ" b="1" dirty="0"/>
              <a:t>mezi</a:t>
            </a:r>
            <a:r>
              <a:rPr lang="cs-CZ" dirty="0"/>
              <a:t> galaxiemi a hvězdami</a:t>
            </a:r>
            <a:r>
              <a:rPr lang="cs-CZ" dirty="0" smtClean="0"/>
              <a:t>.</a:t>
            </a:r>
          </a:p>
          <a:p>
            <a:r>
              <a:rPr lang="cs-CZ" dirty="0"/>
              <a:t>P</a:t>
            </a:r>
            <a:r>
              <a:rPr lang="cs-CZ" dirty="0" smtClean="0"/>
              <a:t>rázdný </a:t>
            </a:r>
            <a:r>
              <a:rPr lang="cs-CZ" dirty="0"/>
              <a:t>prostor, neobsahující vůbec </a:t>
            </a:r>
            <a:r>
              <a:rPr lang="cs-CZ" b="1" dirty="0"/>
              <a:t>nic</a:t>
            </a:r>
            <a:r>
              <a:rPr lang="cs-CZ" dirty="0"/>
              <a:t> se svým rozpínáním nemůže stávat ještě prázdnějším a </a:t>
            </a:r>
            <a:r>
              <a:rPr lang="cs-CZ" dirty="0" err="1" smtClean="0"/>
              <a:t>obsa-hovat</a:t>
            </a:r>
            <a:r>
              <a:rPr lang="cs-CZ" dirty="0" smtClean="0"/>
              <a:t> </a:t>
            </a:r>
            <a:r>
              <a:rPr lang="cs-CZ" b="1" dirty="0"/>
              <a:t>míň a méně </a:t>
            </a:r>
            <a:r>
              <a:rPr lang="cs-CZ" dirty="0"/>
              <a:t>než nic. </a:t>
            </a:r>
            <a:endParaRPr lang="cs-CZ" dirty="0" smtClean="0"/>
          </a:p>
          <a:p>
            <a:r>
              <a:rPr lang="cs-CZ" dirty="0"/>
              <a:t>Prázdnota (navíc čím dál prázdnější) </a:t>
            </a:r>
            <a:r>
              <a:rPr lang="cs-CZ" b="1" dirty="0"/>
              <a:t>nemůže</a:t>
            </a:r>
            <a:r>
              <a:rPr lang="cs-CZ" dirty="0"/>
              <a:t> reálně či fyzikálně „natahovat“ vlnovou délku </a:t>
            </a:r>
            <a:r>
              <a:rPr lang="cs-CZ" dirty="0" smtClean="0"/>
              <a:t>fotonů.</a:t>
            </a:r>
          </a:p>
          <a:p>
            <a:r>
              <a:rPr lang="cs-CZ" dirty="0"/>
              <a:t>Nicméně </a:t>
            </a:r>
            <a:r>
              <a:rPr lang="cs-CZ" i="1" dirty="0"/>
              <a:t>CMB má tepelné spektrum černého tělesa</a:t>
            </a:r>
            <a:r>
              <a:rPr lang="cs-CZ" dirty="0"/>
              <a:t>. Viz obr. 29. 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5602636" y="1340768"/>
            <a:ext cx="3497187" cy="4737847"/>
            <a:chOff x="5876" y="6440"/>
            <a:chExt cx="3842" cy="4748"/>
          </a:xfrm>
        </p:grpSpPr>
        <p:sp>
          <p:nvSpPr>
            <p:cNvPr id="7" name="AutoShape 7"/>
            <p:cNvSpPr>
              <a:spLocks noChangeAspect="1" noChangeArrowheads="1"/>
            </p:cNvSpPr>
            <p:nvPr/>
          </p:nvSpPr>
          <p:spPr bwMode="auto">
            <a:xfrm>
              <a:off x="5876" y="6440"/>
              <a:ext cx="3842" cy="47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5876" y="6440"/>
              <a:ext cx="3842" cy="4731"/>
              <a:chOff x="5876" y="6440"/>
              <a:chExt cx="3842" cy="4731"/>
            </a:xfrm>
          </p:grpSpPr>
          <p:pic>
            <p:nvPicPr>
              <p:cNvPr id="3081" name="Picture 9" descr="https://upload.wikimedia.org/wikipedia/commons/thumb/c/cd/Cmbr.svg/300px-Cmbr.svg.png"/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6440"/>
                <a:ext cx="3825" cy="30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5876" y="9503"/>
                <a:ext cx="3842" cy="16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29. (Převzatý). </a:t>
                </a:r>
                <a:r>
                  <a:rPr kumimoji="0" lang="cs-CZ" altLang="cs-CZ" sz="12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Graf spektra CMB, měřený přístrojem FIRAS na COBE, nejpřesněji měřené spektrum černého tělesa v přírodě. Chybové úsečky jsou tak malé, že jsou vidět na zvětšeném obrázku a je nemožné rozlišit naměřená data [zde. Červené křížky] od teoretické křivky.</a:t>
                </a:r>
                <a:endParaRPr kumimoji="0" lang="cs-CZ" altLang="cs-CZ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40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904"/>
            <a:ext cx="9144000" cy="813808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Infračervené záření kosmického pozadí (CIB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 smtClean="0">
                <a:hlinkClick r:id="rId3"/>
              </a:rPr>
              <a:t>http</a:t>
            </a:r>
            <a:r>
              <a:rPr lang="cs-CZ" u="sng" dirty="0">
                <a:hlinkClick r:id="rId3"/>
              </a:rPr>
              <a:t>://</a:t>
            </a:r>
            <a:r>
              <a:rPr lang="cs-CZ" u="sng" dirty="0" smtClean="0">
                <a:hlinkClick r:id="rId3"/>
              </a:rPr>
              <a:t>en.wikipedia.org/wiki/Cosmic_infrared_background</a:t>
            </a: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i="1" dirty="0">
                <a:solidFill>
                  <a:srgbClr val="C00000"/>
                </a:solidFill>
              </a:rPr>
              <a:t>Kosmické infračervené pozadí je infračervené záření způsobené </a:t>
            </a:r>
            <a:r>
              <a:rPr lang="cs-CZ" b="1" i="1" dirty="0">
                <a:solidFill>
                  <a:srgbClr val="C00000"/>
                </a:solidFill>
              </a:rPr>
              <a:t>hvězdným prachem</a:t>
            </a:r>
            <a:r>
              <a:rPr lang="cs-CZ" i="1" dirty="0">
                <a:solidFill>
                  <a:srgbClr val="C00000"/>
                </a:solidFill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“ 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i="1" dirty="0" smtClean="0">
                <a:solidFill>
                  <a:srgbClr val="C00000"/>
                </a:solidFill>
              </a:rPr>
              <a:t>„V</a:t>
            </a:r>
            <a:r>
              <a:rPr lang="cs-CZ" i="1" dirty="0">
                <a:solidFill>
                  <a:srgbClr val="C00000"/>
                </a:solidFill>
              </a:rPr>
              <a:t> raných modelech CIB bylo vybudováno z rudě posunutých spekter galaxií nacházejících se v našem kosmickém </a:t>
            </a:r>
            <a:r>
              <a:rPr lang="cs-CZ" b="1" i="1" dirty="0" smtClean="0">
                <a:solidFill>
                  <a:srgbClr val="C00000"/>
                </a:solidFill>
              </a:rPr>
              <a:t>sousedství</a:t>
            </a:r>
            <a:r>
              <a:rPr lang="cs-CZ" i="1" dirty="0" smtClean="0">
                <a:solidFill>
                  <a:srgbClr val="C00000"/>
                </a:solidFill>
              </a:rPr>
              <a:t>.“</a:t>
            </a:r>
          </a:p>
          <a:p>
            <a:r>
              <a:rPr lang="cs-CZ" dirty="0">
                <a:solidFill>
                  <a:srgbClr val="C00000"/>
                </a:solidFill>
              </a:rPr>
              <a:t>Světlo vzdálenějších galaxií je rudě posunuto více, možná až moc</a:t>
            </a:r>
            <a:r>
              <a:rPr lang="cs-CZ" dirty="0" smtClean="0">
                <a:solidFill>
                  <a:srgbClr val="C00000"/>
                </a:solidFill>
              </a:rPr>
              <a:t>!</a:t>
            </a:r>
          </a:p>
          <a:p>
            <a:r>
              <a:rPr lang="cs-CZ" dirty="0"/>
              <a:t>„</a:t>
            </a:r>
            <a:r>
              <a:rPr lang="cs-CZ" i="1" dirty="0">
                <a:solidFill>
                  <a:srgbClr val="C00000"/>
                </a:solidFill>
              </a:rPr>
              <a:t>Jinou důležitou složkou CIB je emise kvasarů. V těchto systémech většina gravitační potenciální energie hmoty padající do centrální </a:t>
            </a:r>
            <a:r>
              <a:rPr lang="cs-CZ" b="1" i="1" dirty="0">
                <a:solidFill>
                  <a:srgbClr val="C00000"/>
                </a:solidFill>
              </a:rPr>
              <a:t>černé díry</a:t>
            </a:r>
            <a:r>
              <a:rPr lang="cs-CZ" i="1" dirty="0">
                <a:solidFill>
                  <a:srgbClr val="C00000"/>
                </a:solidFill>
              </a:rPr>
              <a:t> je přeměněna na RTG paprsky, které by mohly uniknout, kdyby nebyly absorbovány prachovým toroidem akrečního disku</a:t>
            </a:r>
            <a:r>
              <a:rPr lang="cs-CZ" i="1" dirty="0" smtClean="0">
                <a:solidFill>
                  <a:srgbClr val="C00000"/>
                </a:solidFill>
              </a:rPr>
              <a:t>.</a:t>
            </a:r>
            <a:r>
              <a:rPr lang="cs-CZ" dirty="0" smtClean="0">
                <a:solidFill>
                  <a:srgbClr val="C00000"/>
                </a:solidFill>
              </a:rPr>
              <a:t>“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Jenže </a:t>
            </a:r>
            <a:r>
              <a:rPr lang="cs-CZ" dirty="0">
                <a:solidFill>
                  <a:srgbClr val="C00000"/>
                </a:solidFill>
              </a:rPr>
              <a:t>RTG záření vychází ze </a:t>
            </a:r>
            <a:r>
              <a:rPr lang="cs-CZ" b="1" dirty="0">
                <a:solidFill>
                  <a:srgbClr val="C00000"/>
                </a:solidFill>
              </a:rPr>
              <a:t>středu</a:t>
            </a:r>
            <a:r>
              <a:rPr lang="cs-CZ" dirty="0">
                <a:solidFill>
                  <a:srgbClr val="C00000"/>
                </a:solidFill>
              </a:rPr>
              <a:t> toroidu akrečního disku černé díry </a:t>
            </a:r>
            <a:r>
              <a:rPr lang="cs-CZ" b="1" dirty="0">
                <a:solidFill>
                  <a:srgbClr val="C00000"/>
                </a:solidFill>
              </a:rPr>
              <a:t>kolmo </a:t>
            </a:r>
            <a:r>
              <a:rPr lang="cs-CZ" dirty="0">
                <a:solidFill>
                  <a:srgbClr val="C00000"/>
                </a:solidFill>
              </a:rPr>
              <a:t>na disk, v dosti </a:t>
            </a:r>
            <a:r>
              <a:rPr lang="cs-CZ" b="1" dirty="0">
                <a:solidFill>
                  <a:srgbClr val="C00000"/>
                </a:solidFill>
              </a:rPr>
              <a:t>úzkém</a:t>
            </a:r>
            <a:r>
              <a:rPr lang="cs-CZ" dirty="0">
                <a:solidFill>
                  <a:srgbClr val="C00000"/>
                </a:solidFill>
              </a:rPr>
              <a:t> svazku.  Jak by mohlo být prachem toho akrečního disku absorbováno</a:t>
            </a:r>
            <a:r>
              <a:rPr lang="cs-CZ" dirty="0" smtClean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56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1306488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3" y="3519282"/>
            <a:ext cx="8961621" cy="3338717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>
                <a:hlinkClick r:id="rId2"/>
              </a:rPr>
              <a:t>http://elte.prompt.hu/sites/default/files/tananyagok/InfraredAstronomy/ch10s05.html</a:t>
            </a:r>
            <a:r>
              <a:rPr lang="cs-CZ" dirty="0"/>
              <a:t>: </a:t>
            </a:r>
            <a:r>
              <a:rPr lang="cs-CZ" dirty="0">
                <a:solidFill>
                  <a:srgbClr val="002060"/>
                </a:solidFill>
              </a:rPr>
              <a:t>„</a:t>
            </a:r>
            <a:r>
              <a:rPr lang="cs-CZ" i="1" dirty="0">
                <a:solidFill>
                  <a:srgbClr val="7030A0"/>
                </a:solidFill>
              </a:rPr>
              <a:t>CIB je reliktní záření historie tvorby hvězd a galaxií a tudíž je důležité pro studium tvorby/vývoje galaxií</a:t>
            </a:r>
            <a:r>
              <a:rPr lang="cs-CZ" dirty="0">
                <a:solidFill>
                  <a:srgbClr val="7030A0"/>
                </a:solidFill>
              </a:rPr>
              <a:t>.“</a:t>
            </a:r>
          </a:p>
          <a:p>
            <a:r>
              <a:rPr lang="cs-CZ" dirty="0">
                <a:solidFill>
                  <a:srgbClr val="7030A0"/>
                </a:solidFill>
              </a:rPr>
              <a:t>Rané objekty byly podle standardu hodně </a:t>
            </a:r>
            <a:r>
              <a:rPr lang="cs-CZ" b="1" dirty="0">
                <a:solidFill>
                  <a:srgbClr val="7030A0"/>
                </a:solidFill>
              </a:rPr>
              <a:t>žhavé</a:t>
            </a:r>
            <a:r>
              <a:rPr lang="cs-CZ" dirty="0">
                <a:solidFill>
                  <a:srgbClr val="7030A0"/>
                </a:solidFill>
              </a:rPr>
              <a:t> a tudíž vysílaly záření s daleko kratší vlnovou délkou než IČ. Mohla by ovšem vzniknout námitka, že fotony se rozpínáním prostoru „natáhly</a:t>
            </a:r>
            <a:r>
              <a:rPr lang="cs-CZ" dirty="0" smtClean="0">
                <a:solidFill>
                  <a:srgbClr val="7030A0"/>
                </a:solidFill>
              </a:rPr>
              <a:t>“. </a:t>
            </a:r>
            <a:endParaRPr lang="cs-CZ" dirty="0">
              <a:solidFill>
                <a:srgbClr val="7030A0"/>
              </a:solidFill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3347864" y="55358"/>
            <a:ext cx="5732463" cy="3463925"/>
            <a:chOff x="1984" y="8806"/>
            <a:chExt cx="7164" cy="4329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1984" y="8806"/>
              <a:ext cx="7164" cy="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984" y="8806"/>
              <a:ext cx="7164" cy="4329"/>
              <a:chOff x="1984" y="8806"/>
              <a:chExt cx="7164" cy="4329"/>
            </a:xfrm>
          </p:grpSpPr>
          <p:pic>
            <p:nvPicPr>
              <p:cNvPr id="2053" name="Picture 5" descr="VÃ½sledek obrÃ¡zku pro cosmic infrared background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" y="8806"/>
                <a:ext cx="7155" cy="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1984" y="12385"/>
                <a:ext cx="715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Obr. 30. CIB. Převzato z </a:t>
                </a: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hlinkClick r:id="rId5"/>
                  </a:rPr>
                  <a:t>https://sciencesprings.wordpress.com/2014/11/06/from-nasa-nasa-rocket-experiment-finds-the-universe-brighter-than-we-thought/cosmic-infrared-background/</a:t>
                </a:r>
                <a:r>
                  <a:rPr kumimoji="0" lang="cs-CZ" altLang="cs-CZ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. Je vyjmuto záření naší Galaxie (ve střední části obr.).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altLang="cs-CZ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7654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802</Words>
  <Application>Microsoft Office PowerPoint</Application>
  <PresentationFormat>Předvádění na obrazovce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systému Office</vt:lpstr>
      <vt:lpstr>Rovnice</vt:lpstr>
      <vt:lpstr>Druhy záření kosmického pozadí, CMB není reliktní</vt:lpstr>
      <vt:lpstr>1. Několik úvodcích vět k záření kosmického pozadí</vt:lpstr>
      <vt:lpstr> Elektromagnetické spektrum</vt:lpstr>
      <vt:lpstr>2. Druhy záření kosmického pozadí</vt:lpstr>
      <vt:lpstr>Mikrovlnné záření kosmického pozadí (CMB)</vt:lpstr>
      <vt:lpstr>CMB</vt:lpstr>
      <vt:lpstr>CMB</vt:lpstr>
      <vt:lpstr>Infračervené záření kosmického pozadí (CIB)</vt:lpstr>
      <vt:lpstr>CIB</vt:lpstr>
      <vt:lpstr>Kosmické pozadí neutrin (CB)</vt:lpstr>
      <vt:lpstr>Kosmické pozadí gravitačních vln (GWB)</vt:lpstr>
      <vt:lpstr>Gama záření kosmického pozadí </vt:lpstr>
      <vt:lpstr>Charakter CIB a jiných záření kosmického pozadí</vt:lpstr>
      <vt:lpstr>Jsou zdrojem CMB a současně temné hmoty milimetrové černé díry?</vt:lpstr>
      <vt:lpstr>3. Reliktní záření?</vt:lpstr>
      <vt:lpstr>3. Reliktní záření?</vt:lpstr>
      <vt:lpstr>3. Reliktní záření?</vt:lpstr>
      <vt:lpstr>Reliktní záření?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záření kosmického pozadí, CMB není reliktní</dc:title>
  <dc:creator>VD</dc:creator>
  <cp:lastModifiedBy>Domov</cp:lastModifiedBy>
  <cp:revision>20</cp:revision>
  <dcterms:created xsi:type="dcterms:W3CDTF">2016-06-21T16:03:29Z</dcterms:created>
  <dcterms:modified xsi:type="dcterms:W3CDTF">2019-03-26T08:33:17Z</dcterms:modified>
</cp:coreProperties>
</file>