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86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4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51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60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9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79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2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DCD9-0E7E-47E1-93CE-59E2B35A27EC}" type="datetimeFigureOut">
              <a:rPr lang="cs-CZ" smtClean="0"/>
              <a:t>26.2.2022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2699-C68F-4453-8B32-23CCAB8BD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6/6a/Redshift.svg/220px-Redshift.svg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mmons.wikimedia.org/wiki/File:Casimir_plates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4/44/Casimir_plates.svg/300px-Casimir_plates.svg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www.nanowerk.com/nanotechnology-news/id50168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www.aldebaran.cz/bulletin/2011_48/schema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gif"/><Relationship Id="rId2" Type="http://schemas.openxmlformats.org/officeDocument/2006/relationships/hyperlink" Target="http://fyzika.jreichl.com/main.article/view/168-odraz-vlneni-v-rade-bodu-stojate-vln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fyzika.jreichl.com/data/MKV_vlneni_soubory/image027.png" TargetMode="External"/><Relationship Id="rId5" Type="http://schemas.openxmlformats.org/officeDocument/2006/relationships/image" Target="../media/image21.png"/><Relationship Id="rId4" Type="http://schemas.openxmlformats.org/officeDocument/2006/relationships/image" Target="http://fyzika.jreichl.com/data/MKV_vlneni_soubory/image026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wikina.cz/a/Magnetick&#225;_pas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commons/thumb/2/2c/Helmholtz_coil%2C_B_magnitude_cross_section.svg/255px-Helmholtz_coil%2C_B_magnitude_cross_section.svg.png" TargetMode="External"/><Relationship Id="rId5" Type="http://schemas.openxmlformats.org/officeDocument/2006/relationships/image" Target="../media/image24.png"/><Relationship Id="rId4" Type="http://schemas.openxmlformats.org/officeDocument/2006/relationships/image" Target="https://vesmir.cz/images/gallery/archiv/1999/10/molekuly-v-magneticke-pasti/page/s_1999_552_01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energy-info.co.uk/PJKbook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e/e4/Redshift_blueshift.svg/220px-Redshift_blueshift.svg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.tsijournals.com/articles/the-big-bang-never-happened-a-conclusive-argument-14111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s.wikipedia.org/wiki/Obecn%C3%A1_teorie_relativit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file:///F:\Fy\Fy-T\Ta\What%20Einstein%20did%20Not%20Consider%20about%20Gravity_soubory\JPA-1-103-g002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publishers.com/What-Einstein-did-Not-Consider-about-Gravity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sijournals.com/articles/dark-matter-revealed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Vakuu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n.wikipedia.org/wiki/Void_(astronom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2/22/Galaxy_superclusters_and_galaxy_voids.png/1024px-Galaxy_superclusters_and_galaxy_voids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pace.com/37191-we-live-in-a-cosmic-void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uter_space" TargetMode="External"/><Relationship Id="rId2" Type="http://schemas.openxmlformats.org/officeDocument/2006/relationships/hyperlink" Target="https://en.wikipedia.org/wiki/Empty_spac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Quantum_vacuum_stat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thematical_physics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blazelabs.com/pics/helixvectors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physicstoday.scitation.org/na101/home/literatum/publisher/aip/journals/content/pto/2019/pto.2019.72.issue-10/pt.3.4327/20190924/images/medium/pt.3.4327.figures.online.f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sites.google.com/site/mojefyzika/_/rsrc/1468751042776/home/svetelne-jevy/rozklad-svetla/svetlo_37.png?height=173&amp;width=3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edu.techmania.cz/sites/default/files/styles/large/public/encyklopedie/insert/25_5.jpg?itok=r3xoklSz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s.wikipedia.org/wiki/Rud&#253;_posu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commons/thumb/6/6a/Redshift.svg/220px-Redshift.svg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e/e4/Redshift_blueshift.svg/220px-Redshift_blueshift.svg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9.4637v1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C:\Snímky z Hubbleova dalekohledu\2 NGC 3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9572" y="572857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Apendixy</a:t>
            </a:r>
          </a:p>
          <a:p>
            <a:pPr algn="ctr"/>
            <a:r>
              <a:rPr lang="cs-CZ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Knihy o vakuu</a:t>
            </a:r>
          </a:p>
          <a:p>
            <a:pPr algn="ctr"/>
            <a:r>
              <a:rPr lang="cs-CZ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75656" y="4293096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 Dostál</a:t>
            </a:r>
          </a:p>
          <a:p>
            <a:pPr algn="ctr"/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cs-CZ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77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3. kapitola: Rudý posuv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5213" y="620688"/>
            <a:ext cx="7365099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 smtClean="0"/>
              <a:t>Úvod</a:t>
            </a:r>
          </a:p>
          <a:p>
            <a:r>
              <a:rPr lang="cs-CZ" sz="3700" i="1" dirty="0" smtClean="0"/>
              <a:t>Wiki:</a:t>
            </a:r>
            <a:r>
              <a:rPr lang="cs-CZ" sz="3700" b="1" i="1" dirty="0" smtClean="0"/>
              <a:t> </a:t>
            </a:r>
            <a:r>
              <a:rPr lang="cs-CZ" sz="3700" i="1" dirty="0" smtClean="0"/>
              <a:t>„</a:t>
            </a:r>
            <a:r>
              <a:rPr lang="cs-CZ" sz="3700" b="1" i="1" dirty="0" smtClean="0"/>
              <a:t>Rudý posuv </a:t>
            </a:r>
            <a:r>
              <a:rPr lang="cs-CZ" sz="3700" i="1" dirty="0" smtClean="0"/>
              <a:t>je prodloužení vlnové délky elektromagnetického záření na straně přijímače</a:t>
            </a:r>
            <a:r>
              <a:rPr lang="cs-CZ" sz="3700" dirty="0" smtClean="0"/>
              <a:t> [pozorovatele]. </a:t>
            </a:r>
            <a:r>
              <a:rPr lang="cs-CZ" sz="3700" i="1" dirty="0" smtClean="0"/>
              <a:t>Ve viditelné části spektra znamená posuv barevnou změnu směrem k červené, odtud název.</a:t>
            </a:r>
            <a:r>
              <a:rPr lang="cs-CZ" sz="3700" dirty="0" smtClean="0"/>
              <a:t>“</a:t>
            </a:r>
          </a:p>
          <a:p>
            <a:r>
              <a:rPr lang="cs-CZ" sz="3700" dirty="0" smtClean="0"/>
              <a:t>Označení „rudý“ nebo „červený“ nesedí pro červené světlo a tím méně pro infračervené a vlnově delší.</a:t>
            </a:r>
          </a:p>
          <a:p>
            <a:r>
              <a:rPr lang="cs-CZ" sz="3700" dirty="0" smtClean="0"/>
              <a:t>Při rudém posuvu nedochází jen k posuvu absorpčních čar, ale k posuvu celého spektra. </a:t>
            </a:r>
          </a:p>
          <a:p>
            <a:r>
              <a:rPr lang="cs-CZ" sz="3700" dirty="0" smtClean="0"/>
              <a:t>Posuv může nastat v kterékoli části. Je vždy k menší frekvenci.</a:t>
            </a: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7697788" y="985104"/>
            <a:ext cx="1446212" cy="2843213"/>
            <a:chOff x="7177" y="1158"/>
            <a:chExt cx="1809" cy="3553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7177" y="1158"/>
              <a:ext cx="1809" cy="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7177" y="1158"/>
              <a:ext cx="1809" cy="3553"/>
              <a:chOff x="7177" y="1158"/>
              <a:chExt cx="1809" cy="3553"/>
            </a:xfrm>
          </p:grpSpPr>
          <p:pic>
            <p:nvPicPr>
              <p:cNvPr id="8" name="Picture 5" descr="https://upload.wikimedia.org/wikipedia/commons/thumb/6/6a/Redshift.svg/220px-Redshift.svg.pn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7" y="1158"/>
                <a:ext cx="1809" cy="3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7177" y="4362"/>
                <a:ext cx="1798" cy="3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 16 znovu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" name="Picture 8" descr="Súbor:EM spectrum SK.jpg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3687"/>
            <a:ext cx="72866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774420" y="5661248"/>
            <a:ext cx="1284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/>
              <a:t>Spektrum EM záření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4372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Nahrazení kosmologického rudého posuvu polním posuvem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Dnes: rozpínání  samotného prostoru. Rudý posuv měříme     u zdrojů a nikoliv pro prostor.</a:t>
            </a:r>
          </a:p>
          <a:p>
            <a:r>
              <a:rPr lang="cs-CZ" dirty="0" smtClean="0"/>
              <a:t>Záření je podle mě </a:t>
            </a:r>
            <a:r>
              <a:rPr lang="cs-CZ" b="1" dirty="0" smtClean="0"/>
              <a:t>modulace</a:t>
            </a:r>
            <a:r>
              <a:rPr lang="cs-CZ" dirty="0" smtClean="0"/>
              <a:t> základního vlnění: Záření ze vzdálených objektů jeví rudý </a:t>
            </a:r>
            <a:r>
              <a:rPr lang="cs-CZ" b="1" dirty="0" smtClean="0"/>
              <a:t>polní</a:t>
            </a:r>
            <a:r>
              <a:rPr lang="cs-CZ" dirty="0" smtClean="0"/>
              <a:t> posuv: </a:t>
            </a:r>
          </a:p>
          <a:p>
            <a:r>
              <a:rPr lang="cs-CZ" dirty="0" smtClean="0"/>
              <a:t>Vůbec se </a:t>
            </a:r>
            <a:r>
              <a:rPr lang="cs-CZ" b="1" dirty="0" smtClean="0"/>
              <a:t>nebere</a:t>
            </a:r>
            <a:r>
              <a:rPr lang="cs-CZ" dirty="0" smtClean="0"/>
              <a:t> v úvahu ovlivnění záření z galaxií ohromným prostorem mezi nimi a námi.</a:t>
            </a:r>
          </a:p>
          <a:p>
            <a:r>
              <a:rPr lang="cs-CZ" dirty="0" smtClean="0"/>
              <a:t>Pro „standardní“ pohled začíná vznikat problém, jak rozeznáme </a:t>
            </a:r>
            <a:r>
              <a:rPr lang="cs-CZ" b="1" dirty="0" smtClean="0"/>
              <a:t>příčinu</a:t>
            </a:r>
            <a:r>
              <a:rPr lang="cs-CZ" dirty="0" smtClean="0"/>
              <a:t> rudého posuvu z jeho naměření. </a:t>
            </a:r>
          </a:p>
          <a:p>
            <a:r>
              <a:rPr lang="cs-CZ" b="1" dirty="0" smtClean="0"/>
              <a:t>Rozpor</a:t>
            </a:r>
            <a:r>
              <a:rPr lang="cs-CZ" dirty="0" smtClean="0"/>
              <a:t>: Červený posuv spektra světla závisí na vzdálenosti „zdroje“, který ovšem skutečným zdrojem světla </a:t>
            </a:r>
            <a:r>
              <a:rPr lang="cs-CZ" b="1" dirty="0" smtClean="0"/>
              <a:t>nemusí</a:t>
            </a:r>
            <a:r>
              <a:rPr lang="cs-CZ" dirty="0" smtClean="0"/>
              <a:t> být. </a:t>
            </a:r>
          </a:p>
          <a:p>
            <a:r>
              <a:rPr lang="cs-CZ" dirty="0" smtClean="0"/>
              <a:t>Světlo či EM záření a „hmota“ jsou jen různými </a:t>
            </a:r>
            <a:r>
              <a:rPr lang="cs-CZ" b="1" dirty="0" smtClean="0"/>
              <a:t>modulacemi</a:t>
            </a:r>
            <a:r>
              <a:rPr lang="cs-CZ" dirty="0" smtClean="0"/>
              <a:t> či modifikacemi základní energie.</a:t>
            </a:r>
          </a:p>
          <a:p>
            <a:r>
              <a:rPr lang="cs-CZ" dirty="0" smtClean="0"/>
              <a:t>Hvězda by tedy mohla být </a:t>
            </a:r>
            <a:r>
              <a:rPr lang="cs-CZ" b="1" dirty="0" smtClean="0"/>
              <a:t>druhotnou</a:t>
            </a:r>
            <a:r>
              <a:rPr lang="cs-CZ" dirty="0" smtClean="0"/>
              <a:t> formou „jejího“ záření! Vyloučení tohoto vysvětlení omezuje  zákon zachování energie . </a:t>
            </a:r>
          </a:p>
        </p:txBody>
      </p:sp>
    </p:spTree>
    <p:extLst>
      <p:ext uri="{BB962C8B-B14F-4D97-AF65-F5344CB8AC3E}">
        <p14:creationId xmlns:p14="http://schemas.microsoft.com/office/powerpoint/2010/main" val="100640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5486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Apendix 4: Vznik Dynamického Casimirova jevu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476672"/>
            <a:ext cx="6588224" cy="63813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 smtClean="0"/>
              <a:t>Prvá kapitola: Zrcadla a zrcadlo v dynamickém </a:t>
            </a:r>
            <a:r>
              <a:rPr lang="cs-CZ" b="1" dirty="0" err="1" smtClean="0"/>
              <a:t>Casimirovu</a:t>
            </a:r>
            <a:r>
              <a:rPr lang="cs-CZ" b="1" dirty="0" smtClean="0"/>
              <a:t> jevu</a:t>
            </a:r>
            <a:endParaRPr lang="cs-CZ" dirty="0" smtClean="0"/>
          </a:p>
          <a:p>
            <a:r>
              <a:rPr lang="cs-CZ" dirty="0" smtClean="0"/>
              <a:t>Statický </a:t>
            </a:r>
            <a:r>
              <a:rPr lang="cs-CZ" dirty="0" err="1" smtClean="0"/>
              <a:t>Casimirův</a:t>
            </a:r>
            <a:r>
              <a:rPr lang="cs-CZ" dirty="0" smtClean="0"/>
              <a:t> jev bych definoval jako projev </a:t>
            </a:r>
            <a:r>
              <a:rPr lang="cs-CZ" b="1" dirty="0" smtClean="0"/>
              <a:t>vakua.</a:t>
            </a:r>
          </a:p>
          <a:p>
            <a:r>
              <a:rPr lang="cs-CZ" dirty="0" smtClean="0"/>
              <a:t>Dvě tělesa (dvě desky, deska a koule, ale také dvě koule) se ve vakuu vzájemně </a:t>
            </a:r>
            <a:r>
              <a:rPr lang="cs-CZ" b="1" dirty="0" smtClean="0"/>
              <a:t>nepřitahují</a:t>
            </a:r>
            <a:r>
              <a:rPr lang="cs-CZ" dirty="0" smtClean="0"/>
              <a:t>, ale jsou k sobě </a:t>
            </a:r>
            <a:r>
              <a:rPr lang="cs-CZ" b="1" dirty="0" smtClean="0"/>
              <a:t>přitlačována</a:t>
            </a:r>
            <a:r>
              <a:rPr lang="cs-CZ" dirty="0" smtClean="0"/>
              <a:t> zvenčí.</a:t>
            </a:r>
          </a:p>
          <a:p>
            <a:r>
              <a:rPr lang="cs-CZ" dirty="0" smtClean="0"/>
              <a:t>Dynamický </a:t>
            </a:r>
            <a:r>
              <a:rPr lang="cs-CZ" dirty="0" err="1" smtClean="0"/>
              <a:t>Casimirův</a:t>
            </a:r>
            <a:r>
              <a:rPr lang="cs-CZ" dirty="0" smtClean="0"/>
              <a:t> jev (DCE) je – podle mne – rovněž projev kvantového </a:t>
            </a:r>
            <a:r>
              <a:rPr lang="cs-CZ" b="1" dirty="0" smtClean="0"/>
              <a:t>vakua</a:t>
            </a:r>
            <a:r>
              <a:rPr lang="cs-CZ" dirty="0" smtClean="0"/>
              <a:t>, které </a:t>
            </a:r>
            <a:r>
              <a:rPr lang="cs-CZ" b="1" dirty="0" smtClean="0"/>
              <a:t>kmitá</a:t>
            </a:r>
            <a:r>
              <a:rPr lang="cs-CZ" dirty="0" smtClean="0"/>
              <a:t>.</a:t>
            </a:r>
          </a:p>
          <a:p>
            <a:r>
              <a:rPr lang="cs-CZ" dirty="0" smtClean="0"/>
              <a:t>Z  názvu („Vyzařování z  pohybujícího se zrcadla ve </a:t>
            </a:r>
            <a:r>
              <a:rPr lang="cs-CZ" b="1" dirty="0" smtClean="0"/>
              <a:t>dvourozměrném</a:t>
            </a:r>
            <a:r>
              <a:rPr lang="cs-CZ" dirty="0" smtClean="0"/>
              <a:t> prostoročasu“ vyplývá, že „zrcadlo“ je pouze uvažované, teoretické, abstraktní. </a:t>
            </a:r>
          </a:p>
          <a:p>
            <a:r>
              <a:rPr lang="cs-CZ" dirty="0" smtClean="0"/>
              <a:t>Pokusy ukazují, že „zdrojem“ získaného „světla“ může být </a:t>
            </a:r>
            <a:r>
              <a:rPr lang="cs-CZ" b="1" dirty="0" smtClean="0"/>
              <a:t>vakuum</a:t>
            </a:r>
            <a:r>
              <a:rPr lang="cs-CZ" dirty="0" smtClean="0"/>
              <a:t> . Přitom šlo o elektromagnetické </a:t>
            </a:r>
            <a:r>
              <a:rPr lang="cs-CZ" b="1" dirty="0" smtClean="0"/>
              <a:t>kmity</a:t>
            </a:r>
            <a:r>
              <a:rPr lang="cs-CZ" dirty="0" smtClean="0"/>
              <a:t> části experimentálního zařízení v supravodivém stavu – kmity, simulující oscilace </a:t>
            </a:r>
            <a:r>
              <a:rPr lang="cs-CZ" b="1" dirty="0" smtClean="0"/>
              <a:t>vakua</a:t>
            </a:r>
            <a:r>
              <a:rPr lang="cs-CZ" dirty="0" smtClean="0"/>
              <a:t>!  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6537101" y="1535468"/>
            <a:ext cx="2569322" cy="2876550"/>
            <a:chOff x="4206" y="3317"/>
            <a:chExt cx="3073" cy="3626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4206" y="3317"/>
              <a:ext cx="3073" cy="36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216" y="3397"/>
              <a:ext cx="3063" cy="3546"/>
              <a:chOff x="4216" y="3397"/>
              <a:chExt cx="3063" cy="3546"/>
            </a:xfrm>
          </p:grpSpPr>
          <p:pic>
            <p:nvPicPr>
              <p:cNvPr id="7" name="Picture 5" descr="https://upload.wikimedia.org/wikipedia/commons/thumb/4/44/Casimir_plates.svg/300px-Casimir_plates.svg.pn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6" y="3397"/>
                <a:ext cx="2749" cy="3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524" y="6344"/>
                <a:ext cx="2755" cy="5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A19. (Převzatý). Statický Casimirův jev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216" y="5860"/>
                <a:ext cx="1074" cy="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Casimirovy</a:t>
                </a:r>
                <a:r>
                  <a:rPr kumimoji="0" lang="cs-CZ" altLang="cs-CZ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desky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5924" y="5869"/>
                <a:ext cx="940" cy="5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Fluktuace vakua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82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76470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Zrcadla a zrcadlo v dynamickém </a:t>
            </a:r>
            <a:r>
              <a:rPr lang="cs-CZ" sz="3200" b="1" dirty="0" err="1" smtClean="0"/>
              <a:t>Casimirovu</a:t>
            </a:r>
            <a:r>
              <a:rPr lang="cs-CZ" sz="3200" b="1" dirty="0" smtClean="0"/>
              <a:t> jevu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5"/>
            <a:ext cx="8964488" cy="300222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„Dynamický </a:t>
            </a:r>
            <a:r>
              <a:rPr lang="cs-CZ" dirty="0" err="1"/>
              <a:t>Casimirův</a:t>
            </a:r>
            <a:r>
              <a:rPr lang="cs-CZ" dirty="0"/>
              <a:t> jev uskutečňovaný v </a:t>
            </a:r>
            <a:r>
              <a:rPr lang="cs-CZ" dirty="0" err="1" smtClean="0"/>
              <a:t>optomechanice</a:t>
            </a:r>
            <a:r>
              <a:rPr lang="cs-CZ" dirty="0" smtClean="0"/>
              <a:t>“: </a:t>
            </a:r>
            <a:r>
              <a:rPr lang="cs-CZ" i="1" dirty="0" err="1"/>
              <a:t>Optomechanické</a:t>
            </a:r>
            <a:r>
              <a:rPr lang="cs-CZ" i="1" dirty="0"/>
              <a:t> systémy  </a:t>
            </a:r>
            <a:r>
              <a:rPr lang="cs-CZ" i="1" dirty="0" err="1"/>
              <a:t>obsa-hují</a:t>
            </a:r>
            <a:r>
              <a:rPr lang="cs-CZ" dirty="0"/>
              <a:t> </a:t>
            </a:r>
            <a:r>
              <a:rPr lang="cs-CZ" i="1" dirty="0"/>
              <a:t>optické rezonátory tvořené dvěma zrcadly, z nichž jedno může kmitat. V praxi pak byly </a:t>
            </a:r>
            <a:r>
              <a:rPr lang="cs-CZ" i="1" dirty="0" smtClean="0"/>
              <a:t>zkonstruovány </a:t>
            </a:r>
            <a:r>
              <a:rPr lang="cs-CZ" i="1" dirty="0" err="1"/>
              <a:t>optomechnanické</a:t>
            </a:r>
            <a:r>
              <a:rPr lang="cs-CZ" i="1" dirty="0"/>
              <a:t> systémy způsobem, kde jedno z jejich zrcadel může kmitat rychlostí až šest miliard kmitů za sekundu, To však nemusí být dostatečně rychlé…</a:t>
            </a:r>
            <a:r>
              <a:rPr lang="cs-CZ" dirty="0"/>
              <a:t>“ k získání reálných fotonů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Mechanické rozkmitání na velmi vysoké – relativistické frekvence je hodně nevhodnou metodou pro získání toku světla. </a:t>
            </a:r>
          </a:p>
          <a:p>
            <a:r>
              <a:rPr lang="cs-CZ" dirty="0" smtClean="0"/>
              <a:t>Wilsonova simulace elektromagnetickými oscilacemi části elektrického obvodu je mnohem vhodnější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36837" y="3712144"/>
            <a:ext cx="3430587" cy="3117850"/>
            <a:chOff x="2990" y="74"/>
            <a:chExt cx="4321" cy="3927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990" y="74"/>
              <a:ext cx="4321" cy="39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060" y="94"/>
              <a:ext cx="4207" cy="3861"/>
              <a:chOff x="3060" y="94"/>
              <a:chExt cx="4207" cy="3861"/>
            </a:xfrm>
          </p:grpSpPr>
          <p:pic>
            <p:nvPicPr>
              <p:cNvPr id="7" name="Picture 5" descr="An optical cavity with properties within reach of state-of-the-art technology could provide an experimental realization of the dynamical Casimir effect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0" y="143"/>
                <a:ext cx="4176" cy="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060" y="2934"/>
                <a:ext cx="4207" cy="10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A20. (Převzatý). Optická dutina s vlastnostmi dostupnými nejmodernější technologií mohou poskytnout realizaci dynamického </a:t>
                </a:r>
                <a:r>
                  <a:rPr kumimoji="0" lang="cs-CZ" altLang="cs-CZ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Casimir</a:t>
                </a:r>
                <a:r>
                  <a:rPr kumimoji="0" lang="cs-CZ" altLang="cs-CZ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ova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jevu .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328" y="2283"/>
                <a:ext cx="748" cy="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Pohyb zrcadla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4209" y="94"/>
                <a:ext cx="1515" cy="5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Mechanické buzení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6176" y="2081"/>
                <a:ext cx="880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Výstupní tok fotonů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TextovéPole 11"/>
          <p:cNvSpPr txBox="1"/>
          <p:nvPr/>
        </p:nvSpPr>
        <p:spPr>
          <a:xfrm>
            <a:off x="3779912" y="3794107"/>
            <a:ext cx="5364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Neporuchový dynamický </a:t>
            </a:r>
            <a:r>
              <a:rPr lang="cs-CZ" sz="2200" dirty="0" err="1"/>
              <a:t>Casimirův</a:t>
            </a:r>
            <a:r>
              <a:rPr lang="cs-CZ" sz="2200" dirty="0"/>
              <a:t> jev</a:t>
            </a:r>
            <a:r>
              <a:rPr lang="cs-CZ" sz="2200" dirty="0" smtClean="0"/>
              <a:t>:“ </a:t>
            </a:r>
            <a:r>
              <a:rPr lang="cs-CZ" sz="2200" b="1" dirty="0" smtClean="0"/>
              <a:t>teoretické</a:t>
            </a:r>
            <a:r>
              <a:rPr lang="cs-CZ" sz="2200" dirty="0" smtClean="0"/>
              <a:t> návrhy </a:t>
            </a:r>
            <a:r>
              <a:rPr lang="cs-CZ" sz="2200" dirty="0"/>
              <a:t>experimentálních zařízení</a:t>
            </a:r>
            <a:r>
              <a:rPr lang="cs-CZ" sz="2200" dirty="0" smtClean="0"/>
              <a:t>. To </a:t>
            </a:r>
            <a:r>
              <a:rPr lang="cs-CZ" sz="2200" dirty="0"/>
              <a:t>je uskutečnitelné „</a:t>
            </a:r>
            <a:r>
              <a:rPr lang="cs-CZ" sz="2200" i="1" dirty="0" smtClean="0"/>
              <a:t>použitím supravodivého </a:t>
            </a:r>
            <a:r>
              <a:rPr lang="cs-CZ" sz="2200" i="1" dirty="0"/>
              <a:t>kvantového interferenčního zařízení (SQUID</a:t>
            </a:r>
            <a:r>
              <a:rPr lang="cs-CZ" sz="2200" i="1" dirty="0" smtClean="0"/>
              <a:t>).</a:t>
            </a:r>
            <a:r>
              <a:rPr lang="cs-CZ" sz="2200" dirty="0" smtClean="0"/>
              <a:t>“</a:t>
            </a:r>
          </a:p>
          <a:p>
            <a:endParaRPr lang="cs-CZ" sz="2200" dirty="0" smtClean="0"/>
          </a:p>
          <a:p>
            <a:r>
              <a:rPr lang="cs-CZ" sz="2200" dirty="0" smtClean="0"/>
              <a:t>„</a:t>
            </a:r>
            <a:r>
              <a:rPr lang="cs-CZ" sz="2200" i="1" dirty="0"/>
              <a:t>P</a:t>
            </a:r>
            <a:r>
              <a:rPr lang="cs-CZ" sz="2200" i="1" dirty="0" smtClean="0"/>
              <a:t>římé </a:t>
            </a:r>
            <a:r>
              <a:rPr lang="cs-CZ" sz="2200" i="1" dirty="0"/>
              <a:t>pozorování přeměny mechanické energie na páry fotonů (MDCE)“ </a:t>
            </a:r>
            <a:r>
              <a:rPr lang="cs-CZ" sz="2200" dirty="0"/>
              <a:t>by bylo </a:t>
            </a:r>
            <a:r>
              <a:rPr lang="cs-CZ" sz="2200" b="1" dirty="0" smtClean="0"/>
              <a:t>nevhodné</a:t>
            </a:r>
            <a:r>
              <a:rPr lang="cs-CZ" sz="2200" dirty="0" smtClean="0"/>
              <a:t>.“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1408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0099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článku „Je možné zviditelnit virtuální částice?“ od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Havránka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5"/>
          <p:cNvSpPr txBox="1">
            <a:spLocks/>
          </p:cNvSpPr>
          <p:nvPr/>
        </p:nvSpPr>
        <p:spPr>
          <a:xfrm>
            <a:off x="5800278" y="799406"/>
            <a:ext cx="3343721" cy="37817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„Situaci analogickou kmitajícímu zrcadlu </a:t>
            </a:r>
            <a:r>
              <a:rPr lang="cs-CZ" dirty="0" smtClean="0"/>
              <a:t>[vakuu]</a:t>
            </a:r>
            <a:r>
              <a:rPr lang="cs-CZ" i="1" dirty="0" smtClean="0"/>
              <a:t> lze vytvořit v mikrovlnné oblasti spektra pomocí vlnovodu, jehož </a:t>
            </a:r>
            <a:r>
              <a:rPr lang="cs-CZ" b="1" i="1" dirty="0" smtClean="0"/>
              <a:t>elektrická</a:t>
            </a:r>
            <a:r>
              <a:rPr lang="cs-CZ" i="1" dirty="0" smtClean="0"/>
              <a:t> délka se velmi rychle mění v čase.“ </a:t>
            </a:r>
          </a:p>
          <a:p>
            <a:r>
              <a:rPr lang="cs-CZ" i="1" dirty="0" smtClean="0"/>
              <a:t>„V experimentu je SQUID vystaven rychlým změnám magnetického toku generovaného budicím vlnovodem.“</a:t>
            </a:r>
            <a:endParaRPr lang="cs-CZ" dirty="0"/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77738" y="799297"/>
            <a:ext cx="5692775" cy="3632200"/>
            <a:chOff x="2065" y="2643"/>
            <a:chExt cx="7172" cy="4576"/>
          </a:xfrm>
        </p:grpSpPr>
        <p:sp>
          <p:nvSpPr>
            <p:cNvPr id="7" name="AutoShape 3"/>
            <p:cNvSpPr>
              <a:spLocks noChangeAspect="1" noChangeArrowheads="1"/>
            </p:cNvSpPr>
            <p:nvPr/>
          </p:nvSpPr>
          <p:spPr bwMode="auto">
            <a:xfrm>
              <a:off x="2065" y="2643"/>
              <a:ext cx="7172" cy="4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630" y="2645"/>
              <a:ext cx="5976" cy="4527"/>
              <a:chOff x="2630" y="2645"/>
              <a:chExt cx="5976" cy="4527"/>
            </a:xfrm>
          </p:grpSpPr>
          <p:pic>
            <p:nvPicPr>
              <p:cNvPr id="9" name="Picture 5" descr="Schéma experimentu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0" y="2645"/>
                <a:ext cx="5976" cy="3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2635" y="5949"/>
                <a:ext cx="5957" cy="1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A21. (Převzatý). 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Schéma experimentu pro měření dynamického </a:t>
                </a:r>
                <a:r>
                  <a:rPr kumimoji="0" lang="cs-CZ" altLang="cs-CZ" sz="12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Casimirova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jevu. Vstupní budící signál moduluje indukčnost 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[vlastnost cívky] 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zařízení SQUID, a tím i elektrickou délku vedení. Záření produkované při dynamickém </a:t>
                </a:r>
                <a:r>
                  <a:rPr kumimoji="0" lang="cs-CZ" altLang="cs-CZ" sz="12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Casimirově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jevu je zesíleno a dále zpracováno standardními elektronickými obvody.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0" y="4468912"/>
            <a:ext cx="9144000" cy="2389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200" i="1" dirty="0" smtClean="0"/>
              <a:t>„Díky </a:t>
            </a:r>
            <a:r>
              <a:rPr lang="cs-CZ" sz="2200" i="1" dirty="0"/>
              <a:t>induktivní vazbě mezi SQUID a budicím vlnovodem dochází v rytmu vstupního signálu ke změnám indukčnosti </a:t>
            </a:r>
            <a:r>
              <a:rPr lang="cs-CZ" sz="2200" dirty="0" smtClean="0"/>
              <a:t>[vlastnosti</a:t>
            </a:r>
            <a:r>
              <a:rPr lang="cs-CZ" sz="2200" dirty="0"/>
              <a:t>] </a:t>
            </a:r>
            <a:r>
              <a:rPr lang="cs-CZ" sz="2200" i="1" dirty="0"/>
              <a:t>modulu </a:t>
            </a:r>
            <a:r>
              <a:rPr lang="cs-CZ" sz="2200" i="1" dirty="0" smtClean="0"/>
              <a:t>SQUID.“</a:t>
            </a:r>
          </a:p>
          <a:p>
            <a:r>
              <a:rPr lang="cs-CZ" sz="2200" dirty="0"/>
              <a:t>Ovlivňuje se vlnová délka řídícího EM pole („el. délka </a:t>
            </a:r>
            <a:r>
              <a:rPr lang="cs-CZ" sz="2200" dirty="0" smtClean="0"/>
              <a:t>vodiče).“ </a:t>
            </a:r>
            <a:r>
              <a:rPr lang="cs-CZ" sz="2200" dirty="0"/>
              <a:t>Tato veličina se mění </a:t>
            </a:r>
            <a:r>
              <a:rPr lang="cs-CZ" sz="2200" b="1" dirty="0"/>
              <a:t>střídavě</a:t>
            </a:r>
            <a:r>
              <a:rPr lang="cs-CZ" sz="2200" dirty="0"/>
              <a:t>. Proto se </a:t>
            </a:r>
            <a:r>
              <a:rPr lang="cs-CZ" sz="2200" dirty="0" smtClean="0"/>
              <a:t>mění indukčnost.</a:t>
            </a:r>
          </a:p>
          <a:p>
            <a:r>
              <a:rPr lang="cs-CZ" sz="2200" dirty="0" smtClean="0"/>
              <a:t>Důležité je experimentální </a:t>
            </a:r>
            <a:r>
              <a:rPr lang="cs-CZ" sz="2200" dirty="0"/>
              <a:t>prokázání přeměny virtuálních fotonů na </a:t>
            </a:r>
            <a:r>
              <a:rPr lang="cs-CZ" sz="2200" dirty="0" smtClean="0"/>
              <a:t>reálné, </a:t>
            </a:r>
            <a:r>
              <a:rPr lang="cs-CZ" sz="2000" dirty="0"/>
              <a:t>vakua jako „zdroje“ světla! </a:t>
            </a:r>
            <a:r>
              <a:rPr lang="cs-CZ" sz="2200" dirty="0" smtClean="0"/>
              <a:t> </a:t>
            </a:r>
            <a:endParaRPr lang="cs-CZ" sz="22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77738" y="799297"/>
            <a:ext cx="57225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0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2800" b="1" dirty="0"/>
              <a:t>Druhá kapitola: O stojatém </a:t>
            </a:r>
            <a:r>
              <a:rPr lang="cs-CZ" sz="2800" b="1" dirty="0" smtClean="0"/>
              <a:t>vlnění</a:t>
            </a:r>
            <a:endParaRPr lang="cs-CZ" sz="28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29163" y="836713"/>
            <a:ext cx="4440218" cy="309634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Stojaté vlnění neboli chvění se vyznačuje uzly </a:t>
            </a:r>
            <a:r>
              <a:rPr lang="cs-CZ" dirty="0" smtClean="0"/>
              <a:t>a kmitnami.</a:t>
            </a:r>
          </a:p>
          <a:p>
            <a:r>
              <a:rPr lang="cs-CZ" dirty="0"/>
              <a:t>Odraz postupující vlny může </a:t>
            </a:r>
            <a:r>
              <a:rPr lang="cs-CZ" dirty="0" smtClean="0"/>
              <a:t>být: a) na </a:t>
            </a:r>
            <a:r>
              <a:rPr lang="cs-CZ" dirty="0"/>
              <a:t>pevném konci, na nějakém rozhraní, </a:t>
            </a:r>
            <a:r>
              <a:rPr lang="cs-CZ" dirty="0" smtClean="0"/>
              <a:t>b) na </a:t>
            </a:r>
            <a:r>
              <a:rPr lang="cs-CZ" dirty="0"/>
              <a:t>volném </a:t>
            </a:r>
            <a:r>
              <a:rPr lang="cs-CZ" dirty="0" smtClean="0"/>
              <a:t>konci.</a:t>
            </a:r>
          </a:p>
          <a:p>
            <a:r>
              <a:rPr lang="cs-CZ" dirty="0"/>
              <a:t>Dobrým </a:t>
            </a:r>
            <a:r>
              <a:rPr lang="cs-CZ" dirty="0" smtClean="0"/>
              <a:t>příkladem b) je retní píšťala</a:t>
            </a:r>
          </a:p>
          <a:p>
            <a:r>
              <a:rPr lang="cs-CZ" u="sng" dirty="0">
                <a:hlinkClick r:id="rId2"/>
              </a:rPr>
              <a:t>http://</a:t>
            </a:r>
            <a:r>
              <a:rPr lang="cs-CZ" u="sng" dirty="0" smtClean="0">
                <a:hlinkClick r:id="rId2"/>
              </a:rPr>
              <a:t>fyzika.jreichl.com/main.article/view/168-odraz-vlneni-v-rade-bodu-stojate-vlneni</a:t>
            </a:r>
            <a:r>
              <a:rPr lang="cs-CZ" u="sng" dirty="0" smtClean="0"/>
              <a:t>:</a:t>
            </a:r>
            <a:endParaRPr lang="cs-CZ" dirty="0"/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4469380" y="836712"/>
            <a:ext cx="4421188" cy="1452563"/>
            <a:chOff x="2673" y="3662"/>
            <a:chExt cx="5526" cy="1816"/>
          </a:xfrm>
        </p:grpSpPr>
        <p:sp>
          <p:nvSpPr>
            <p:cNvPr id="7" name="AutoShape 3"/>
            <p:cNvSpPr>
              <a:spLocks noChangeAspect="1" noChangeArrowheads="1"/>
            </p:cNvSpPr>
            <p:nvPr/>
          </p:nvSpPr>
          <p:spPr bwMode="auto">
            <a:xfrm>
              <a:off x="2673" y="3662"/>
              <a:ext cx="5526" cy="1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8" name="Picture 4" descr="http://fyzika.jreichl.com/data/MKV_vlneni_soubory/image026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3740"/>
              <a:ext cx="251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http://fyzika.jreichl.com/data/MKV_vlneni_soubory/image027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" y="3740"/>
              <a:ext cx="2595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734" y="4892"/>
              <a:ext cx="5369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Obr. A22. Převzatý od Reichla. Vlevo: odraz na pevném konci, vpravo: odraz na volném konci (kde „stěna“ </a:t>
              </a: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není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!)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7"/>
          <p:cNvGrpSpPr>
            <a:grpSpLocks noChangeAspect="1"/>
          </p:cNvGrpSpPr>
          <p:nvPr/>
        </p:nvGrpSpPr>
        <p:grpSpPr bwMode="auto">
          <a:xfrm>
            <a:off x="4469380" y="2402191"/>
            <a:ext cx="4421188" cy="1362075"/>
            <a:chOff x="2647" y="3551"/>
            <a:chExt cx="4129" cy="1702"/>
          </a:xfrm>
        </p:grpSpPr>
        <p:sp>
          <p:nvSpPr>
            <p:cNvPr id="12" name="AutoShape 8"/>
            <p:cNvSpPr>
              <a:spLocks noChangeAspect="1" noChangeArrowheads="1"/>
            </p:cNvSpPr>
            <p:nvPr/>
          </p:nvSpPr>
          <p:spPr bwMode="auto">
            <a:xfrm>
              <a:off x="2647" y="3551"/>
              <a:ext cx="4129" cy="17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2716" y="3700"/>
              <a:ext cx="4060" cy="1431"/>
              <a:chOff x="2716" y="3700"/>
              <a:chExt cx="4060" cy="1431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3205" y="4267"/>
                <a:ext cx="3466" cy="13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3432" y="4215"/>
                <a:ext cx="158" cy="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6645" y="4206"/>
                <a:ext cx="131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2751" y="4346"/>
                <a:ext cx="341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3494" y="3700"/>
                <a:ext cx="680" cy="3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„Ret“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3590" y="4023"/>
                <a:ext cx="227" cy="2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2716" y="4573"/>
                <a:ext cx="908" cy="5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Proud vzduchu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3913" y="4607"/>
                <a:ext cx="2732" cy="5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A23. Schéma retné píšťaly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Zástupný symbol pro obsah 3"/>
          <p:cNvSpPr txBox="1">
            <a:spLocks/>
          </p:cNvSpPr>
          <p:nvPr/>
        </p:nvSpPr>
        <p:spPr>
          <a:xfrm>
            <a:off x="0" y="3798361"/>
            <a:ext cx="9144000" cy="30596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„</a:t>
            </a:r>
            <a:r>
              <a:rPr lang="cs-CZ" i="1" dirty="0" smtClean="0"/>
              <a:t>Podobně vzniká i elektromagnetické stojaté vlnění, například na televizní anténě (dipólu), v rezonančním obvodě nebo v rezonátoru</a:t>
            </a:r>
            <a:r>
              <a:rPr lang="cs-CZ" dirty="0" smtClean="0"/>
              <a:t>.“  </a:t>
            </a:r>
          </a:p>
          <a:p>
            <a:r>
              <a:rPr lang="cs-CZ" dirty="0" smtClean="0"/>
              <a:t>Vakuum se přenášeným světlem rozkmitává, ale druhotně, může být světlem (obecně EM zářením) </a:t>
            </a:r>
            <a:r>
              <a:rPr lang="cs-CZ" b="1" dirty="0" smtClean="0"/>
              <a:t>modulováno</a:t>
            </a:r>
            <a:r>
              <a:rPr lang="cs-CZ" dirty="0" smtClean="0"/>
              <a:t>.</a:t>
            </a:r>
          </a:p>
          <a:p>
            <a:r>
              <a:rPr lang="cs-CZ" dirty="0" smtClean="0"/>
              <a:t>Experimenty s dynamickým </a:t>
            </a:r>
            <a:r>
              <a:rPr lang="cs-CZ" dirty="0" err="1" smtClean="0"/>
              <a:t>Casimirovým</a:t>
            </a:r>
            <a:r>
              <a:rPr lang="cs-CZ" dirty="0" smtClean="0"/>
              <a:t> jevem prokázaly vznik „světla“ přímo z vakua, ukázaly, že světlo </a:t>
            </a:r>
            <a:r>
              <a:rPr lang="cs-CZ" b="1" dirty="0" smtClean="0"/>
              <a:t>nemusí</a:t>
            </a:r>
            <a:r>
              <a:rPr lang="cs-CZ" dirty="0" smtClean="0"/>
              <a:t> vznikat ze zářícího tělesa.</a:t>
            </a:r>
          </a:p>
          <a:p>
            <a:r>
              <a:rPr lang="cs-CZ" dirty="0" smtClean="0"/>
              <a:t>Modulace „řídícím“ EM polem (zářením) </a:t>
            </a:r>
            <a:r>
              <a:rPr lang="cs-CZ" b="1" dirty="0" smtClean="0"/>
              <a:t>se musí</a:t>
            </a:r>
            <a:r>
              <a:rPr lang="cs-CZ" dirty="0" smtClean="0"/>
              <a:t> dít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v nějak ohraničeném prostoru.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	</a:t>
            </a:r>
            <a:r>
              <a:rPr lang="cs-CZ" dirty="0" smtClean="0"/>
              <a:t>					     AM:</a:t>
            </a:r>
            <a:endParaRPr lang="cs-CZ" dirty="0"/>
          </a:p>
        </p:txBody>
      </p:sp>
      <p:pic>
        <p:nvPicPr>
          <p:cNvPr id="23" name="Picture 19" descr="Amplitudová modul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79" y="5805264"/>
            <a:ext cx="2395041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5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81695" y="42934"/>
            <a:ext cx="8229600" cy="5911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Třetí kapitola: Rezonance a magnetická past</a:t>
            </a:r>
            <a:endParaRPr lang="cs-CZ" sz="28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-3810" y="764704"/>
            <a:ext cx="6592034" cy="60932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Platí </a:t>
            </a:r>
            <a:r>
              <a:rPr lang="cs-CZ" b="1" dirty="0" smtClean="0"/>
              <a:t>princip věrné reprodukce</a:t>
            </a:r>
            <a:r>
              <a:rPr lang="cs-CZ" dirty="0" smtClean="0"/>
              <a:t>: Základní pole zachovává, reprodukuje, konečnou fázi modulací </a:t>
            </a:r>
            <a:r>
              <a:rPr lang="cs-CZ" b="1" dirty="0" smtClean="0"/>
              <a:t>věrně</a:t>
            </a:r>
            <a:r>
              <a:rPr lang="cs-CZ" dirty="0" smtClean="0"/>
              <a:t> a bez časového omezení – pokud je frekvence modulace v rezonanci s frekvencí tohoto pole. </a:t>
            </a:r>
          </a:p>
          <a:p>
            <a:r>
              <a:rPr lang="cs-CZ" u="sng" dirty="0" smtClean="0">
                <a:hlinkClick r:id="rId2"/>
              </a:rPr>
              <a:t>http://www.wikina.cz/a/</a:t>
            </a:r>
            <a:r>
              <a:rPr lang="cs-CZ" u="sng" dirty="0" err="1" smtClean="0">
                <a:hlinkClick r:id="rId2"/>
              </a:rPr>
              <a:t>Magnetická_past</a:t>
            </a:r>
            <a:r>
              <a:rPr lang="cs-CZ" dirty="0" smtClean="0"/>
              <a:t>: „</a:t>
            </a:r>
            <a:r>
              <a:rPr lang="cs-CZ" i="1" dirty="0" smtClean="0"/>
              <a:t>Siločáry, které se zužují, vytvářejí tzv. </a:t>
            </a:r>
            <a:r>
              <a:rPr lang="cs-CZ" b="1" i="1" dirty="0" smtClean="0"/>
              <a:t>magnetické zrcadlo</a:t>
            </a:r>
            <a:r>
              <a:rPr lang="cs-CZ" i="1" dirty="0" smtClean="0"/>
              <a:t>, od něhož se ionty a elektrony „odrážejí“ a vracejí zpět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Jsou použity </a:t>
            </a:r>
            <a:r>
              <a:rPr lang="cs-CZ" dirty="0" err="1" smtClean="0"/>
              <a:t>Helmholtzovy</a:t>
            </a:r>
            <a:r>
              <a:rPr lang="cs-CZ" dirty="0" smtClean="0"/>
              <a:t> cívky s nesouhlas-</a:t>
            </a:r>
            <a:r>
              <a:rPr lang="cs-CZ" dirty="0" err="1" smtClean="0"/>
              <a:t>ným</a:t>
            </a:r>
            <a:r>
              <a:rPr lang="cs-CZ" dirty="0" smtClean="0"/>
              <a:t> navinutím.</a:t>
            </a:r>
          </a:p>
          <a:p>
            <a:r>
              <a:rPr lang="cs-CZ" dirty="0" smtClean="0"/>
              <a:t>Vzniklá dutina je tvořena „magnetickými stěnami“ magnetické pasti, bude možné je rozkmitat daleko vyššími kmitočty, než kdybychom použili kovových stěn.</a:t>
            </a:r>
          </a:p>
          <a:p>
            <a:r>
              <a:rPr lang="cs-CZ" dirty="0" smtClean="0"/>
              <a:t>Mohli bychom získat „světlo“ –  jako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ve Wilsonově pokusu, ale </a:t>
            </a:r>
            <a:r>
              <a:rPr lang="cs-CZ" b="1" dirty="0" smtClean="0"/>
              <a:t>přímo</a:t>
            </a:r>
            <a:r>
              <a:rPr lang="cs-CZ" dirty="0" smtClean="0"/>
              <a:t>.   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6588224" y="620171"/>
            <a:ext cx="2409825" cy="2816225"/>
            <a:chOff x="2080" y="923"/>
            <a:chExt cx="3011" cy="3518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080" y="923"/>
              <a:ext cx="3011" cy="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115" y="923"/>
              <a:ext cx="2976" cy="3518"/>
              <a:chOff x="2115" y="923"/>
              <a:chExt cx="2976" cy="3518"/>
            </a:xfrm>
          </p:grpSpPr>
          <p:pic>
            <p:nvPicPr>
              <p:cNvPr id="7" name="Picture 5" descr="https://vesmir.cz/images/gallery/archiv/1999/10/molekuly-v-magneticke-pasti/page/s_1999_552_01.jpg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5" y="923"/>
                <a:ext cx="2976" cy="2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124" y="3900"/>
                <a:ext cx="2959" cy="5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A24. Magnetická past.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Převzato.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623439" y="3491296"/>
            <a:ext cx="2374610" cy="2454399"/>
            <a:chOff x="6086" y="4147"/>
            <a:chExt cx="2759" cy="2758"/>
          </a:xfrm>
        </p:grpSpPr>
        <p:pic>
          <p:nvPicPr>
            <p:cNvPr id="10" name="Picture 8" descr="https://upload.wikimedia.org/wikipedia/commons/thumb/2/2c/Helmholtz_coil%2C_B_magnitude_cross_section.svg/255px-Helmholtz_coil%2C_B_magnitude_cross_section.svg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" y="4147"/>
              <a:ext cx="2759" cy="27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6400" y="4932"/>
              <a:ext cx="214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400" y="5055"/>
              <a:ext cx="211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400" y="5980"/>
              <a:ext cx="213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6409" y="6119"/>
              <a:ext cx="213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5949833" y="5750937"/>
            <a:ext cx="411739" cy="977325"/>
            <a:chOff x="7291" y="3471"/>
            <a:chExt cx="515" cy="1221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7291" y="3526"/>
              <a:ext cx="506" cy="1022"/>
            </a:xfrm>
            <a:prstGeom prst="can">
              <a:avLst>
                <a:gd name="adj" fmla="val 50494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291" y="4336"/>
              <a:ext cx="515" cy="356"/>
            </a:xfrm>
            <a:prstGeom prst="irregularSeal1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291" y="3471"/>
              <a:ext cx="515" cy="356"/>
            </a:xfrm>
            <a:prstGeom prst="irregularSeal1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6616236" y="5934670"/>
            <a:ext cx="240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Obr. A25. Magnetické pole </a:t>
            </a:r>
            <a:r>
              <a:rPr lang="cs-CZ" dirty="0" err="1" smtClean="0"/>
              <a:t>Helmholtzových</a:t>
            </a:r>
            <a:r>
              <a:rPr lang="cs-CZ" dirty="0" smtClean="0"/>
              <a:t> cívek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cs-CZ" sz="3600" b="1" dirty="0"/>
              <a:t>Apendix 5: Doplnění knihy o vakuu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000" b="1" dirty="0" smtClean="0"/>
              <a:t>Free </a:t>
            </a:r>
            <a:r>
              <a:rPr lang="cs-CZ" sz="4000" b="1" dirty="0" err="1"/>
              <a:t>energy</a:t>
            </a:r>
            <a:r>
              <a:rPr lang="cs-CZ" sz="4000" b="1" dirty="0"/>
              <a:t> / Energie zdarma / Osvobozená energie</a:t>
            </a:r>
            <a:endParaRPr lang="cs-CZ" sz="4000" dirty="0"/>
          </a:p>
          <a:p>
            <a:r>
              <a:rPr lang="cs-CZ" sz="3300" u="sng" dirty="0">
                <a:hlinkClick r:id="rId2"/>
              </a:rPr>
              <a:t>http://www.free-energy-info.co.uk/PJKbook.pdf</a:t>
            </a:r>
            <a:r>
              <a:rPr lang="cs-CZ" sz="3300" dirty="0"/>
              <a:t> </a:t>
            </a:r>
            <a:endParaRPr lang="cs-CZ" sz="3300" dirty="0" smtClean="0"/>
          </a:p>
          <a:p>
            <a:r>
              <a:rPr lang="cs-CZ" sz="3300" dirty="0"/>
              <a:t>Pan </a:t>
            </a:r>
            <a:r>
              <a:rPr lang="cs-CZ" sz="3300" dirty="0" err="1"/>
              <a:t>Kelly</a:t>
            </a:r>
            <a:r>
              <a:rPr lang="cs-CZ" sz="3300" dirty="0"/>
              <a:t> kritizuje: „</a:t>
            </a:r>
            <a:r>
              <a:rPr lang="cs-CZ" sz="3300" i="1" dirty="0"/>
              <a:t>Avšak dokonce i dnes je poměrně složité si obstarat užitečné a praktické informace</a:t>
            </a:r>
            <a:r>
              <a:rPr lang="cs-CZ" sz="3300" dirty="0"/>
              <a:t> </a:t>
            </a:r>
            <a:r>
              <a:rPr lang="cs-CZ" sz="3300" i="1" dirty="0"/>
              <a:t>o systémech a metodikách v oblasti volné energie: většina z nich obsahuje </a:t>
            </a:r>
            <a:r>
              <a:rPr lang="cs-CZ" sz="3300" b="1" i="1" dirty="0"/>
              <a:t>mnohomluvné</a:t>
            </a:r>
            <a:r>
              <a:rPr lang="cs-CZ" sz="3300" i="1" dirty="0"/>
              <a:t> a povrchní články popisující osoby, události a objevy </a:t>
            </a:r>
            <a:r>
              <a:rPr lang="cs-CZ" sz="3300" b="1" i="1" dirty="0"/>
              <a:t>vágními</a:t>
            </a:r>
            <a:r>
              <a:rPr lang="cs-CZ" sz="3300" i="1" dirty="0"/>
              <a:t> a široce formulovanými pojmy postrádajícími - téměř zcela - konkrétní údaje.</a:t>
            </a:r>
            <a:r>
              <a:rPr lang="cs-CZ" sz="3300" dirty="0"/>
              <a:t>“. </a:t>
            </a:r>
            <a:endParaRPr lang="cs-CZ" sz="3300" dirty="0" smtClean="0"/>
          </a:p>
          <a:p>
            <a:r>
              <a:rPr lang="cs-CZ" sz="3300" dirty="0"/>
              <a:t>„</a:t>
            </a:r>
            <a:r>
              <a:rPr lang="cs-CZ" sz="3300" i="1" dirty="0"/>
              <a:t>Zařízení na </a:t>
            </a:r>
            <a:r>
              <a:rPr lang="cs-CZ" sz="3300" b="1" i="1" dirty="0"/>
              <a:t>volnou</a:t>
            </a:r>
            <a:r>
              <a:rPr lang="cs-CZ" sz="3300" i="1" dirty="0"/>
              <a:t> energii“ neboli „zařízení na energii </a:t>
            </a:r>
            <a:r>
              <a:rPr lang="cs-CZ" sz="3300" b="1" i="1" dirty="0"/>
              <a:t>nulového</a:t>
            </a:r>
            <a:r>
              <a:rPr lang="cs-CZ" sz="3300" i="1" dirty="0"/>
              <a:t> bodu“ jsou názvy, používané pro systémy, které se jeví vytvářet vyšší výstupní výkon než jejich vstupní výkon</a:t>
            </a:r>
            <a:r>
              <a:rPr lang="cs-CZ" sz="3300" dirty="0"/>
              <a:t>.“ </a:t>
            </a:r>
            <a:endParaRPr lang="cs-CZ" sz="3300" dirty="0" smtClean="0"/>
          </a:p>
          <a:p>
            <a:r>
              <a:rPr lang="cs-CZ" sz="3300" b="1" i="1" dirty="0"/>
              <a:t>Účinnost a COP</a:t>
            </a:r>
            <a:r>
              <a:rPr lang="cs-CZ" sz="3300" i="1" dirty="0"/>
              <a:t> jsou </a:t>
            </a:r>
            <a:r>
              <a:rPr lang="cs-CZ" sz="3300" b="1" i="1" dirty="0"/>
              <a:t>odlišné</a:t>
            </a:r>
            <a:r>
              <a:rPr lang="cs-CZ" sz="3300" i="1" dirty="0"/>
              <a:t> věci.</a:t>
            </a:r>
          </a:p>
          <a:p>
            <a:r>
              <a:rPr lang="cs-CZ" sz="3300" dirty="0"/>
              <a:t>Uvádí příklad slunečního panelu: „</a:t>
            </a:r>
            <a:r>
              <a:rPr lang="cs-CZ" sz="3300" i="1" dirty="0"/>
              <a:t>Je-li vystaven působení denního světla, dodává elektrický proud do zátěže (rádia, baterie, větráku, čerpadla nebo čehokoliv jiného), aniž by uživatel dodával jakýkoliv vstupní výkon.</a:t>
            </a:r>
            <a:r>
              <a:rPr lang="cs-CZ" sz="3300" dirty="0"/>
              <a:t>“</a:t>
            </a:r>
            <a:r>
              <a:rPr lang="cs-CZ" sz="3300" i="1" dirty="0"/>
              <a:t> </a:t>
            </a:r>
            <a:r>
              <a:rPr lang="cs-CZ" sz="3300" dirty="0"/>
              <a:t>„</a:t>
            </a:r>
            <a:r>
              <a:rPr lang="cs-CZ" sz="3300" i="1" dirty="0"/>
              <a:t> Energie, která pohání sluneční panel, pochází ze slunečního záření</a:t>
            </a:r>
            <a:r>
              <a:rPr lang="cs-CZ" sz="3300" dirty="0"/>
              <a:t>.“</a:t>
            </a:r>
          </a:p>
          <a:p>
            <a:r>
              <a:rPr lang="cs-CZ" sz="3300" i="1" dirty="0"/>
              <a:t>Problém je, zda můžeme využít energii, která je nám </a:t>
            </a:r>
            <a:r>
              <a:rPr lang="cs-CZ" sz="3300" b="1" i="1" dirty="0"/>
              <a:t>volně dostupná</a:t>
            </a:r>
            <a:r>
              <a:rPr lang="cs-CZ" sz="3300" i="1" dirty="0"/>
              <a:t> a je kolem nás a zda ji můžeme získat jako užitečnou, pracující pro nás. To udělat určitě můžeme, ale </a:t>
            </a:r>
            <a:r>
              <a:rPr lang="cs-CZ" sz="3300" b="1" i="1" dirty="0"/>
              <a:t>není to snadné</a:t>
            </a:r>
            <a:r>
              <a:rPr lang="cs-CZ" sz="3300" i="1" dirty="0" smtClean="0"/>
              <a:t>.</a:t>
            </a:r>
            <a:r>
              <a:rPr lang="cs-CZ" sz="3300" dirty="0" smtClean="0"/>
              <a:t>“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13572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6966"/>
            <a:ext cx="1611656" cy="2578298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57301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Co se míní tvrzením: „</a:t>
            </a:r>
            <a:r>
              <a:rPr lang="cs-CZ" i="1" dirty="0"/>
              <a:t>setrvačník … získává dodatečnou energii z místního </a:t>
            </a:r>
            <a:r>
              <a:rPr lang="cs-CZ" b="1" i="1" dirty="0"/>
              <a:t>okolí</a:t>
            </a:r>
            <a:r>
              <a:rPr lang="cs-CZ" i="1" dirty="0"/>
              <a:t>.</a:t>
            </a:r>
            <a:r>
              <a:rPr lang="cs-CZ" dirty="0"/>
              <a:t>“? Nebo: „</a:t>
            </a:r>
            <a:r>
              <a:rPr lang="cs-CZ" i="1" dirty="0"/>
              <a:t>setrvačník </a:t>
            </a:r>
            <a:r>
              <a:rPr lang="cs-CZ" b="1" i="1" dirty="0"/>
              <a:t>vábí</a:t>
            </a:r>
            <a:r>
              <a:rPr lang="cs-CZ" i="1" dirty="0"/>
              <a:t> dodatečnou energii z místního </a:t>
            </a:r>
            <a:r>
              <a:rPr lang="cs-CZ" b="1" i="1" dirty="0"/>
              <a:t>okolí</a:t>
            </a:r>
            <a:r>
              <a:rPr lang="cs-CZ" dirty="0"/>
              <a:t>“ “? Kolem setrvačníku je </a:t>
            </a:r>
            <a:r>
              <a:rPr lang="cs-CZ" b="1" dirty="0"/>
              <a:t>vzduch</a:t>
            </a:r>
            <a:r>
              <a:rPr lang="cs-CZ" dirty="0"/>
              <a:t>. </a:t>
            </a:r>
          </a:p>
          <a:p>
            <a:r>
              <a:rPr lang="cs-CZ" dirty="0"/>
              <a:t>Levá polovina setrvačníku pohání jeho pravou </a:t>
            </a:r>
            <a:r>
              <a:rPr lang="cs-CZ" dirty="0" smtClean="0"/>
              <a:t>polovinu </a:t>
            </a:r>
            <a:r>
              <a:rPr lang="cs-CZ" dirty="0"/>
              <a:t>a ta pravá polovina pohání jeho levou polovinu.</a:t>
            </a:r>
          </a:p>
          <a:p>
            <a:r>
              <a:rPr lang="cs-CZ" dirty="0"/>
              <a:t>Dále jsou uvedeny jiné případy </a:t>
            </a:r>
            <a:r>
              <a:rPr lang="cs-CZ" b="1" dirty="0"/>
              <a:t>perpetua mobile</a:t>
            </a:r>
            <a:r>
              <a:rPr lang="cs-CZ" dirty="0"/>
              <a:t>. Jsou uvedeny i fotky, jak to krásně fungovalo.</a:t>
            </a:r>
          </a:p>
          <a:p>
            <a:r>
              <a:rPr lang="cs-CZ" b="1" dirty="0"/>
              <a:t>Celkem asi 1000 stran</a:t>
            </a:r>
            <a:r>
              <a:rPr lang="cs-CZ" b="1" dirty="0" smtClean="0"/>
              <a:t>! 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791168" y="79653"/>
            <a:ext cx="7170399" cy="3205331"/>
            <a:chOff x="2331" y="8682"/>
            <a:chExt cx="7098" cy="3172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331" y="8682"/>
              <a:ext cx="7098" cy="31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399" y="8722"/>
              <a:ext cx="6988" cy="3132"/>
              <a:chOff x="2396" y="2516"/>
              <a:chExt cx="6988" cy="3134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396" y="2516"/>
                <a:ext cx="6988" cy="3106"/>
                <a:chOff x="2414" y="2371"/>
                <a:chExt cx="6988" cy="3105"/>
              </a:xfrm>
            </p:grpSpPr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>
                  <a:off x="2414" y="2449"/>
                  <a:ext cx="6988" cy="3027"/>
                  <a:chOff x="2414" y="2449"/>
                  <a:chExt cx="6988" cy="3027"/>
                </a:xfrm>
              </p:grpSpPr>
              <p:pic>
                <p:nvPicPr>
                  <p:cNvPr id="1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4" y="2449"/>
                    <a:ext cx="6988" cy="27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2" y="2458"/>
                    <a:ext cx="1414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Vyčnívající cívky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1" y="2633"/>
                    <a:ext cx="994" cy="33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Setrvačník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" y="2964"/>
                    <a:ext cx="890" cy="339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SS motor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3" y="5085"/>
                    <a:ext cx="804" cy="339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Baterie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3" y="5138"/>
                    <a:ext cx="1153" cy="338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Usměrňovač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80" y="2833"/>
                    <a:ext cx="1876" cy="37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Posláno baterii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2" y="4064"/>
                    <a:ext cx="1641" cy="37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Posláno motoru</a:t>
                    </a:r>
                    <a:endParaRPr kumimoji="0" lang="cs-CZ" alt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31" y="2371"/>
                  <a:ext cx="890" cy="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Magnety</a:t>
                  </a:r>
                  <a:endParaRPr kumimoji="0" lang="cs-CZ" alt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5819" y="5065"/>
                <a:ext cx="3527" cy="5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A29. (Převzatý). Perpetuum mobile J. </a:t>
                </a:r>
                <a:r>
                  <a:rPr kumimoji="0" lang="cs-CZ" altLang="cs-CZ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Bediniho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58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79805" y="216024"/>
            <a:ext cx="8229600" cy="6926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Může gravitace být z elektromagnetismu?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Prykarpatski</a:t>
            </a:r>
            <a:r>
              <a:rPr lang="cs-CZ" dirty="0" smtClean="0"/>
              <a:t>: „</a:t>
            </a:r>
            <a:r>
              <a:rPr lang="cs-CZ" i="1" dirty="0" smtClean="0"/>
              <a:t> Gravitační zákon může být výsledkem faktu, že přitažlivá síla mezi náboji opačného znaménka je mírně větší než odpudivá síla mezi náboji téhož znaménka.“</a:t>
            </a:r>
          </a:p>
          <a:p>
            <a:r>
              <a:rPr lang="cs-CZ" dirty="0" smtClean="0"/>
              <a:t>Jsou pouze dva druhy elektrických nábojů: „Tělesa nabitá jako skleněná tyč třená hedvábím jsou kladně nabita a tělesa nabitá stejně jako pryžová tyč třená kožešinou jsou záporně nabita.“  </a:t>
            </a:r>
          </a:p>
          <a:p>
            <a:r>
              <a:rPr lang="cs-CZ" dirty="0" smtClean="0"/>
              <a:t>Gravitace: musí se tvrdit, že jde pouze o přitahování – poněvadž úvaha o </a:t>
            </a:r>
            <a:r>
              <a:rPr lang="cs-CZ" b="1" dirty="0" smtClean="0"/>
              <a:t>záporné</a:t>
            </a:r>
            <a:r>
              <a:rPr lang="cs-CZ" dirty="0" smtClean="0"/>
              <a:t> hmotnosti je nesmyslná.</a:t>
            </a:r>
          </a:p>
          <a:p>
            <a:r>
              <a:rPr lang="cs-CZ" dirty="0" smtClean="0"/>
              <a:t>Dvě tělesa s </a:t>
            </a:r>
            <a:r>
              <a:rPr lang="cs-CZ" b="1" dirty="0" smtClean="0"/>
              <a:t>kladnou</a:t>
            </a:r>
            <a:r>
              <a:rPr lang="cs-CZ" dirty="0" smtClean="0"/>
              <a:t> hmotností se neodpuzují, ale </a:t>
            </a:r>
            <a:r>
              <a:rPr lang="cs-CZ" b="1" dirty="0" smtClean="0"/>
              <a:t>naopak</a:t>
            </a:r>
            <a:r>
              <a:rPr lang="cs-CZ" dirty="0" smtClean="0"/>
              <a:t> se přitahují.</a:t>
            </a:r>
          </a:p>
          <a:p>
            <a:r>
              <a:rPr lang="cs-CZ" dirty="0" smtClean="0"/>
              <a:t>Takže </a:t>
            </a:r>
            <a:r>
              <a:rPr lang="cs-CZ" b="1" dirty="0" smtClean="0"/>
              <a:t>přisoudíme</a:t>
            </a:r>
            <a:r>
              <a:rPr lang="cs-CZ" dirty="0" smtClean="0"/>
              <a:t> „hmotě“ (tělesům) schopnost přitahovat nebo být přitahována. Jenže tělesa žádnou takovou schopnost </a:t>
            </a:r>
            <a:r>
              <a:rPr lang="cs-CZ" b="1" dirty="0" smtClean="0"/>
              <a:t>nemají.</a:t>
            </a:r>
          </a:p>
          <a:p>
            <a:r>
              <a:rPr lang="cs-CZ" i="1" dirty="0" err="1" smtClean="0"/>
              <a:t>LeSage</a:t>
            </a:r>
            <a:r>
              <a:rPr lang="cs-CZ" i="1" dirty="0" smtClean="0"/>
              <a:t>: </a:t>
            </a:r>
            <a:r>
              <a:rPr lang="cs-CZ" dirty="0" smtClean="0"/>
              <a:t>„Jestliže …místo „částeček éteru“ budeme uvažovat „základní fotony“, budeme </a:t>
            </a:r>
            <a:r>
              <a:rPr lang="cs-CZ" b="1" dirty="0" smtClean="0"/>
              <a:t>blíže skutečnosti.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63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Apendix 1: Vakuum jako základní energie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97761"/>
            <a:ext cx="6660232" cy="37511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4100" b="1" dirty="0" smtClean="0"/>
              <a:t>Kapitola 1: </a:t>
            </a:r>
            <a:r>
              <a:rPr lang="cs-CZ" sz="4100" b="1" dirty="0" err="1" smtClean="0"/>
              <a:t>Kosmon</a:t>
            </a:r>
            <a:r>
              <a:rPr lang="cs-CZ" sz="4100" b="1" dirty="0" smtClean="0"/>
              <a:t> jako zobrazení kvanta  (fotonu) základního vlnění</a:t>
            </a:r>
          </a:p>
          <a:p>
            <a:r>
              <a:rPr lang="cs-CZ" sz="3100" b="1" dirty="0" err="1" smtClean="0"/>
              <a:t>Kosmon</a:t>
            </a:r>
            <a:r>
              <a:rPr lang="cs-CZ" sz="3100" dirty="0" smtClean="0"/>
              <a:t> je válec , jehož výška </a:t>
            </a:r>
            <a:r>
              <a:rPr lang="cs-CZ" sz="3100" b="1" i="1" dirty="0" smtClean="0">
                <a:sym typeface="Symbol"/>
              </a:rPr>
              <a:t></a:t>
            </a:r>
            <a:r>
              <a:rPr lang="cs-CZ" sz="3100" b="1" dirty="0" smtClean="0"/>
              <a:t> </a:t>
            </a:r>
            <a:r>
              <a:rPr lang="cs-CZ" sz="3100" dirty="0" smtClean="0"/>
              <a:t> je rovna délce vlny ZV, </a:t>
            </a:r>
            <a:r>
              <a:rPr lang="cs-CZ" sz="3100" b="1" i="1" dirty="0" smtClean="0"/>
              <a:t>a</a:t>
            </a:r>
            <a:r>
              <a:rPr lang="cs-CZ" sz="3100" dirty="0" smtClean="0"/>
              <a:t> je poloměr jeho kruhové podstavy.</a:t>
            </a:r>
          </a:p>
          <a:p>
            <a:r>
              <a:rPr lang="cs-CZ" sz="3100" dirty="0" smtClean="0"/>
              <a:t>Má charakter elektromagnetický.</a:t>
            </a:r>
          </a:p>
          <a:p>
            <a:r>
              <a:rPr lang="cs-CZ" sz="3100" dirty="0" smtClean="0"/>
              <a:t>Má jako celek hybnost </a:t>
            </a:r>
            <a:r>
              <a:rPr lang="cs-CZ" sz="3100" dirty="0" smtClean="0">
                <a:sym typeface="Symbol"/>
              </a:rPr>
              <a:t>c</a:t>
            </a:r>
            <a:endParaRPr lang="cs-CZ" sz="3100" dirty="0" smtClean="0"/>
          </a:p>
          <a:p>
            <a:r>
              <a:rPr lang="cs-CZ" sz="3100" b="1" dirty="0" err="1" smtClean="0"/>
              <a:t>Irad</a:t>
            </a:r>
            <a:r>
              <a:rPr lang="cs-CZ" sz="3100" dirty="0" smtClean="0"/>
              <a:t> je přímý prostor, vytvořený </a:t>
            </a:r>
            <a:r>
              <a:rPr lang="cs-CZ" sz="3100" dirty="0" err="1" smtClean="0"/>
              <a:t>kosmony</a:t>
            </a:r>
            <a:r>
              <a:rPr lang="cs-CZ" sz="3100" dirty="0" smtClean="0"/>
              <a:t>, letícími po téže přímce, jejich ose, týmž směrem.</a:t>
            </a:r>
          </a:p>
          <a:p>
            <a:r>
              <a:rPr lang="cs-CZ" sz="3100" b="1" dirty="0" err="1" smtClean="0"/>
              <a:t>Frimp</a:t>
            </a:r>
            <a:r>
              <a:rPr lang="cs-CZ" sz="3100" dirty="0" smtClean="0"/>
              <a:t>  </a:t>
            </a:r>
            <a:r>
              <a:rPr lang="cs-CZ" sz="3100" i="1" dirty="0" smtClean="0">
                <a:sym typeface="Symbol"/>
              </a:rPr>
              <a:t></a:t>
            </a:r>
            <a:r>
              <a:rPr lang="cs-CZ" sz="3100" dirty="0" smtClean="0">
                <a:sym typeface="Symbol"/>
              </a:rPr>
              <a:t>  </a:t>
            </a:r>
            <a:r>
              <a:rPr lang="cs-CZ" sz="3100" dirty="0" smtClean="0"/>
              <a:t>je počet </a:t>
            </a:r>
            <a:r>
              <a:rPr lang="cs-CZ" sz="3100" dirty="0" err="1" smtClean="0"/>
              <a:t>kosmonů</a:t>
            </a:r>
            <a:r>
              <a:rPr lang="cs-CZ" sz="3100" dirty="0" smtClean="0"/>
              <a:t>, které protékají průřezem </a:t>
            </a:r>
            <a:r>
              <a:rPr lang="cs-CZ" sz="3100" dirty="0" err="1" smtClean="0"/>
              <a:t>iradu</a:t>
            </a:r>
            <a:r>
              <a:rPr lang="cs-CZ" sz="3100" dirty="0" smtClean="0"/>
              <a:t> za sekundu.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7002312" y="997761"/>
            <a:ext cx="2021431" cy="3879769"/>
            <a:chOff x="3128" y="3716"/>
            <a:chExt cx="1746" cy="3351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3128" y="3716"/>
              <a:ext cx="1746" cy="3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20" y="3838"/>
              <a:ext cx="1423" cy="3229"/>
              <a:chOff x="3320" y="3838"/>
              <a:chExt cx="1423" cy="3229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3425" y="4239"/>
                <a:ext cx="855" cy="1904"/>
              </a:xfrm>
              <a:prstGeom prst="can">
                <a:avLst>
                  <a:gd name="adj" fmla="val 5567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72941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3843" y="4475"/>
                <a:ext cx="313" cy="1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3879" y="6125"/>
                <a:ext cx="838" cy="2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H="1" flipV="1">
                <a:off x="3843" y="3873"/>
                <a:ext cx="18" cy="61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799" y="3838"/>
                <a:ext cx="338" cy="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396" y="5837"/>
                <a:ext cx="338" cy="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4209" y="5016"/>
                <a:ext cx="337" cy="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  <a:cs typeface="Arial" pitchFamily="34" charset="0"/>
                  </a:rPr>
                  <a:t>l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933" y="4283"/>
                <a:ext cx="338" cy="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rc 13"/>
              <p:cNvSpPr>
                <a:spLocks/>
              </p:cNvSpPr>
              <p:nvPr/>
            </p:nvSpPr>
            <p:spPr bwMode="auto">
              <a:xfrm flipV="1">
                <a:off x="3719" y="5156"/>
                <a:ext cx="320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4022" y="5112"/>
                <a:ext cx="53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3320" y="6221"/>
                <a:ext cx="1423" cy="8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A1.  Model </a:t>
                </a:r>
                <a:r>
                  <a:rPr kumimoji="0" lang="cs-CZ" altLang="cs-CZ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kosmonu</a:t>
                </a:r>
                <a:endParaRPr kumimoji="0" lang="cs-CZ" alt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6"/>
          <p:cNvGrpSpPr>
            <a:grpSpLocks noChangeAspect="1"/>
          </p:cNvGrpSpPr>
          <p:nvPr/>
        </p:nvGrpSpPr>
        <p:grpSpPr bwMode="auto">
          <a:xfrm>
            <a:off x="430819" y="4715939"/>
            <a:ext cx="4758219" cy="2016224"/>
            <a:chOff x="3103" y="4736"/>
            <a:chExt cx="5335" cy="2260"/>
          </a:xfrm>
        </p:grpSpPr>
        <p:sp>
          <p:nvSpPr>
            <p:cNvPr id="19" name="AutoShape 17"/>
            <p:cNvSpPr>
              <a:spLocks noChangeAspect="1" noChangeArrowheads="1"/>
            </p:cNvSpPr>
            <p:nvPr/>
          </p:nvSpPr>
          <p:spPr bwMode="auto">
            <a:xfrm>
              <a:off x="3103" y="4736"/>
              <a:ext cx="5335" cy="22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103" y="4773"/>
              <a:ext cx="5256" cy="2144"/>
              <a:chOff x="3103" y="4773"/>
              <a:chExt cx="5256" cy="2144"/>
            </a:xfrm>
          </p:grpSpPr>
          <p:pic>
            <p:nvPicPr>
              <p:cNvPr id="2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51" b="20409"/>
              <a:stretch>
                <a:fillRect/>
              </a:stretch>
            </p:blipFill>
            <p:spPr bwMode="auto">
              <a:xfrm>
                <a:off x="3103" y="4773"/>
                <a:ext cx="5256" cy="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103" y="6568"/>
                <a:ext cx="5256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A2. Strukturnost prostoru</a:t>
                </a:r>
              </a:p>
            </p:txBody>
          </p:sp>
        </p:grpSp>
      </p:grpSp>
      <p:sp>
        <p:nvSpPr>
          <p:cNvPr id="28" name="TextovéPole 27"/>
          <p:cNvSpPr txBox="1"/>
          <p:nvPr/>
        </p:nvSpPr>
        <p:spPr>
          <a:xfrm>
            <a:off x="5430776" y="4877530"/>
            <a:ext cx="3587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Irad</a:t>
            </a:r>
            <a:r>
              <a:rPr lang="cs-CZ" sz="2400" dirty="0"/>
              <a:t> se stálým </a:t>
            </a:r>
            <a:r>
              <a:rPr lang="cs-CZ" sz="2400" dirty="0" err="1"/>
              <a:t>frimpem</a:t>
            </a:r>
            <a:r>
              <a:rPr lang="cs-CZ" sz="2400" dirty="0"/>
              <a:t> je </a:t>
            </a:r>
            <a:r>
              <a:rPr lang="cs-CZ" sz="2400" b="1" dirty="0"/>
              <a:t>homogenní</a:t>
            </a:r>
            <a:r>
              <a:rPr lang="cs-CZ" sz="2400" b="1" dirty="0" smtClean="0"/>
              <a:t>.</a:t>
            </a:r>
          </a:p>
          <a:p>
            <a:r>
              <a:rPr lang="cs-CZ" sz="2400" dirty="0"/>
              <a:t>Homogenní </a:t>
            </a:r>
            <a:r>
              <a:rPr lang="cs-CZ" sz="2400" dirty="0" err="1"/>
              <a:t>irad</a:t>
            </a:r>
            <a:r>
              <a:rPr lang="cs-CZ" sz="2400" dirty="0"/>
              <a:t>, v němž se pohybují </a:t>
            </a:r>
            <a:r>
              <a:rPr lang="cs-CZ" sz="2400" dirty="0" err="1"/>
              <a:t>kosmony</a:t>
            </a:r>
            <a:r>
              <a:rPr lang="cs-CZ" sz="2400" dirty="0"/>
              <a:t> oběma směry, je </a:t>
            </a:r>
            <a:r>
              <a:rPr lang="cs-CZ" sz="2400" b="1" dirty="0" err="1"/>
              <a:t>izotropický</a:t>
            </a:r>
            <a:r>
              <a:rPr lang="cs-CZ" sz="2400" b="1" dirty="0" smtClean="0"/>
              <a:t>.</a:t>
            </a:r>
            <a:endParaRPr lang="cs-CZ" sz="2400" dirty="0"/>
          </a:p>
        </p:txBody>
      </p:sp>
      <p:cxnSp>
        <p:nvCxnSpPr>
          <p:cNvPr id="30" name="Přímá spojnice 29"/>
          <p:cNvCxnSpPr/>
          <p:nvPr/>
        </p:nvCxnSpPr>
        <p:spPr>
          <a:xfrm>
            <a:off x="430819" y="4715939"/>
            <a:ext cx="0" cy="194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2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-60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Apendix 6: Doplněné a přehodnocené myšlenky Davida Rowlanda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1196752"/>
            <a:ext cx="7164288" cy="5661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 smtClean="0"/>
              <a:t>1. Velký třesk se nikdy nestal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Červený posuv</a:t>
            </a:r>
            <a:endParaRPr lang="cs-CZ" dirty="0" smtClean="0"/>
          </a:p>
          <a:p>
            <a:r>
              <a:rPr lang="cs-CZ" dirty="0" smtClean="0"/>
              <a:t>Tón (obecně: zvuk) se šíří nějakým prostředím, např. vzduchem, </a:t>
            </a:r>
            <a:r>
              <a:rPr lang="cs-CZ" b="1" dirty="0" smtClean="0"/>
              <a:t>podélným</a:t>
            </a:r>
            <a:r>
              <a:rPr lang="cs-CZ" dirty="0" smtClean="0"/>
              <a:t> vlněním.</a:t>
            </a:r>
          </a:p>
          <a:p>
            <a:r>
              <a:rPr lang="cs-CZ" dirty="0" smtClean="0"/>
              <a:t>Mezi hvězdami či galaxiemi (a námi) žádné prostředí </a:t>
            </a:r>
            <a:r>
              <a:rPr lang="cs-CZ" b="1" dirty="0" smtClean="0"/>
              <a:t>není.</a:t>
            </a:r>
          </a:p>
          <a:p>
            <a:r>
              <a:rPr lang="cs-CZ" dirty="0" smtClean="0"/>
              <a:t>EM vlnění je </a:t>
            </a:r>
            <a:r>
              <a:rPr lang="cs-CZ" b="1" dirty="0" smtClean="0"/>
              <a:t>příčné</a:t>
            </a:r>
            <a:r>
              <a:rPr lang="cs-CZ" dirty="0" smtClean="0"/>
              <a:t>!  </a:t>
            </a:r>
          </a:p>
          <a:p>
            <a:r>
              <a:rPr lang="cs-CZ" dirty="0" smtClean="0"/>
              <a:t>Vakuum </a:t>
            </a:r>
            <a:r>
              <a:rPr lang="cs-CZ" b="1" dirty="0" smtClean="0"/>
              <a:t>nemůže</a:t>
            </a:r>
            <a:r>
              <a:rPr lang="cs-CZ" dirty="0" smtClean="0"/>
              <a:t> být prázdnota, prázdný prostor.</a:t>
            </a:r>
          </a:p>
          <a:p>
            <a:r>
              <a:rPr lang="cs-CZ" dirty="0" smtClean="0"/>
              <a:t>Ke spektrálnímu posuvu světla ovšem dochází, tento posuv </a:t>
            </a:r>
            <a:r>
              <a:rPr lang="cs-CZ" b="1" dirty="0" smtClean="0"/>
              <a:t>nemůže</a:t>
            </a:r>
            <a:r>
              <a:rPr lang="cs-CZ" dirty="0" smtClean="0"/>
              <a:t> být způsoben (údajným) pohybem zdroje! </a:t>
            </a:r>
          </a:p>
          <a:p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7333924" y="1191500"/>
            <a:ext cx="1511300" cy="2028825"/>
            <a:chOff x="5510" y="3301"/>
            <a:chExt cx="1889" cy="2534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5510" y="3301"/>
              <a:ext cx="1889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8"/>
            <a:stretch>
              <a:fillRect/>
            </a:stretch>
          </p:blipFill>
          <p:spPr bwMode="auto">
            <a:xfrm>
              <a:off x="5510" y="3336"/>
              <a:ext cx="1886" cy="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975719" y="3819443"/>
            <a:ext cx="2111375" cy="2124075"/>
            <a:chOff x="3805" y="8700"/>
            <a:chExt cx="2637" cy="2654"/>
          </a:xfrm>
        </p:grpSpPr>
        <p:pic>
          <p:nvPicPr>
            <p:cNvPr id="8" name="Picture 6" descr="https://upload.wikimedia.org/wikipedia/commons/thumb/e/e4/Redshift_blueshift.svg/220px-Redshift_blueshift.svg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8700"/>
              <a:ext cx="2620" cy="16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805" y="10359"/>
              <a:ext cx="2637" cy="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Obr. A17 znovu.: </a:t>
              </a: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Rudý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 modrý posuv barvy světla zdroje v pohybu vlivem Dopplerova jevu. </a:t>
              </a: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Převzato.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84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79512" y="0"/>
            <a:ext cx="8697144" cy="6926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smtClean="0"/>
              <a:t>Hubbleův „</a:t>
            </a:r>
            <a:r>
              <a:rPr lang="cs-CZ" sz="3100" b="1" smtClean="0"/>
              <a:t>zákon“  </a:t>
            </a:r>
            <a:r>
              <a:rPr lang="cs-CZ" sz="1100" u="sng" smtClean="0">
                <a:hlinkClick r:id="rId2"/>
              </a:rPr>
              <a:t>https://www.tsijournals.com/articles/the-big-bang-never-happened-a-conclusive-argument-14111.html</a:t>
            </a:r>
            <a:r>
              <a:rPr lang="cs-CZ" sz="1100" smtClean="0"/>
              <a:t> </a:t>
            </a:r>
            <a:br>
              <a:rPr lang="cs-CZ" sz="1100" smtClean="0"/>
            </a:br>
            <a:endParaRPr lang="cs-CZ" sz="11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764705"/>
            <a:ext cx="9144000" cy="28662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Edwin </a:t>
            </a:r>
            <a:r>
              <a:rPr lang="cs-CZ" dirty="0" err="1" smtClean="0"/>
              <a:t>Hubble</a:t>
            </a:r>
            <a:r>
              <a:rPr lang="cs-CZ" dirty="0" smtClean="0"/>
              <a:t>  „p</a:t>
            </a:r>
            <a:r>
              <a:rPr lang="cs-CZ" i="1" dirty="0" smtClean="0"/>
              <a:t>oužil pouze data o galaxiích, z nichž světlo bylo rudě posunuto, a  ignoroval data z galaxií, o nichž věděl, že jejich světlo se jevilo být modře posunuto.“ </a:t>
            </a:r>
            <a:r>
              <a:rPr lang="cs-CZ" dirty="0" smtClean="0"/>
              <a:t>Stavěl na špatných předpokladech:</a:t>
            </a:r>
          </a:p>
          <a:p>
            <a:r>
              <a:rPr lang="cs-CZ" i="1" dirty="0" smtClean="0"/>
              <a:t>1. Všechny galaxie jsou přibližně stejně velké.</a:t>
            </a:r>
          </a:p>
          <a:p>
            <a:r>
              <a:rPr lang="cs-CZ" i="1" dirty="0" smtClean="0"/>
              <a:t>2. Jas hvězdy Cefeidy je funkcí její vzdálenosti. </a:t>
            </a:r>
          </a:p>
          <a:p>
            <a:r>
              <a:rPr lang="cs-CZ" i="1" dirty="0" smtClean="0"/>
              <a:t>3. Když se galaxie vzdaluje, její jas klesá.…. </a:t>
            </a:r>
          </a:p>
          <a:p>
            <a:r>
              <a:rPr lang="cs-CZ" i="1" dirty="0" smtClean="0"/>
              <a:t>4. Rudý posuv mylně považuje za Dopplerův jev. 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79512" y="3753390"/>
            <a:ext cx="5705475" cy="2940050"/>
            <a:chOff x="2388" y="6257"/>
            <a:chExt cx="7132" cy="3675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388" y="6257"/>
              <a:ext cx="7132" cy="36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65" y="6414"/>
              <a:ext cx="5256" cy="3518"/>
              <a:chOff x="3365" y="6414"/>
              <a:chExt cx="5256" cy="3518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4" y="6414"/>
                <a:ext cx="5225" cy="3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365" y="9548"/>
                <a:ext cx="5256" cy="3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A33. </a:t>
                </a:r>
                <a:r>
                  <a:rPr kumimoji="0" lang="cs-CZ" altLang="cs-CZ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Hubbleův graf vztahu vzdálenost-rychlost</a:t>
                </a: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. Převzato.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TextovéPole 8"/>
          <p:cNvSpPr txBox="1"/>
          <p:nvPr/>
        </p:nvSpPr>
        <p:spPr>
          <a:xfrm>
            <a:off x="6084168" y="3753390"/>
            <a:ext cx="29523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Kdyby </a:t>
            </a:r>
            <a:r>
              <a:rPr lang="cs-CZ" sz="2400" i="1" dirty="0" err="1"/>
              <a:t>Hubble</a:t>
            </a:r>
            <a:r>
              <a:rPr lang="cs-CZ" sz="2400" i="1" dirty="0"/>
              <a:t> použil realistické odhady vzdáleností, </a:t>
            </a:r>
            <a:r>
              <a:rPr lang="cs-CZ" sz="2400" b="1" i="1" dirty="0"/>
              <a:t>nemohla</a:t>
            </a:r>
            <a:r>
              <a:rPr lang="cs-CZ" sz="2400" i="1" dirty="0"/>
              <a:t> by existovat žádná přímka v jeho </a:t>
            </a:r>
            <a:r>
              <a:rPr lang="cs-CZ" sz="2400" i="1" dirty="0" smtClean="0"/>
              <a:t>grafu.</a:t>
            </a:r>
          </a:p>
          <a:p>
            <a:endParaRPr lang="cs-CZ" sz="1400" i="1" dirty="0" smtClean="0"/>
          </a:p>
          <a:p>
            <a:r>
              <a:rPr lang="cs-CZ" sz="2400" dirty="0"/>
              <a:t>„</a:t>
            </a:r>
            <a:r>
              <a:rPr lang="cs-CZ" sz="2400" i="1" dirty="0" smtClean="0"/>
              <a:t>Teorie </a:t>
            </a:r>
            <a:r>
              <a:rPr lang="cs-CZ" sz="2400" b="1" i="1" dirty="0" smtClean="0"/>
              <a:t>je </a:t>
            </a:r>
            <a:r>
              <a:rPr lang="cs-CZ" sz="2400" b="1" i="1" dirty="0"/>
              <a:t>fatálně špatná</a:t>
            </a:r>
            <a:r>
              <a:rPr lang="cs-CZ" sz="2400" i="1" dirty="0" smtClean="0"/>
              <a:t>.“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2826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6725071" cy="13054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Myšlenky Davida </a:t>
            </a:r>
            <a:r>
              <a:rPr lang="cs-CZ" sz="3600" b="1" dirty="0" err="1" smtClean="0"/>
              <a:t>Rowlanda</a:t>
            </a:r>
            <a:endParaRPr lang="cs-CZ" sz="3600" b="1" dirty="0" smtClean="0"/>
          </a:p>
          <a:p>
            <a:endParaRPr lang="cs-CZ" sz="1200" b="1" dirty="0" smtClean="0"/>
          </a:p>
          <a:p>
            <a:r>
              <a:rPr lang="cs-CZ" sz="3200" b="1" dirty="0" smtClean="0"/>
              <a:t>Teorie velkého třesku</a:t>
            </a:r>
            <a:endParaRPr lang="cs-CZ" sz="3200" dirty="0"/>
          </a:p>
        </p:txBody>
      </p:sp>
      <p:pic>
        <p:nvPicPr>
          <p:cNvPr id="3" name="Picture 6" descr="How to think about… The big bang | New Scien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41503"/>
            <a:ext cx="2411760" cy="16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-30719" y="1563414"/>
            <a:ext cx="9144000" cy="529458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400" dirty="0" smtClean="0"/>
              <a:t>Singularita uvažuje jako nesmírně namačkaná veškerá energie/hmota vesmíru. „</a:t>
            </a:r>
            <a:r>
              <a:rPr lang="cs-CZ" sz="3400" i="1" dirty="0" smtClean="0"/>
              <a:t>Zde jsou dvě logické </a:t>
            </a:r>
            <a:r>
              <a:rPr lang="cs-CZ" sz="3400" b="1" i="1" dirty="0" smtClean="0"/>
              <a:t>chyby</a:t>
            </a:r>
            <a:r>
              <a:rPr lang="cs-CZ" sz="3400" i="1" dirty="0" smtClean="0"/>
              <a:t>:  </a:t>
            </a:r>
            <a:r>
              <a:rPr lang="cs-CZ" sz="3400" i="1" dirty="0"/>
              <a:t>(1) veškerá hmota vesmíru nemohla existovat dříve, než vesmír samotný a (2) nic nemohlo zahustit veškerou takovou hmotu dříve, než existovaly jakékoliv prostředky pro takové zhuštění.</a:t>
            </a:r>
            <a:r>
              <a:rPr lang="cs-CZ" sz="3400" dirty="0"/>
              <a:t>“</a:t>
            </a:r>
          </a:p>
          <a:p>
            <a:r>
              <a:rPr lang="cs-CZ" sz="3400" i="1" dirty="0"/>
              <a:t>, exploze se udála všude v témže čase, avšak nikoliv v jednom konkrétním místě. Zda jedno místo nebo každé místo existovalo před existencí jako takovou, je pak stejně </a:t>
            </a:r>
            <a:r>
              <a:rPr lang="cs-CZ" sz="3400" b="1" i="1" dirty="0"/>
              <a:t>nesmyslný</a:t>
            </a:r>
            <a:r>
              <a:rPr lang="cs-CZ" sz="3400" i="1" dirty="0"/>
              <a:t> argument.</a:t>
            </a:r>
            <a:r>
              <a:rPr lang="cs-CZ" sz="3400" dirty="0"/>
              <a:t>“ </a:t>
            </a:r>
            <a:endParaRPr lang="cs-CZ" sz="3400" dirty="0" smtClean="0"/>
          </a:p>
          <a:p>
            <a:r>
              <a:rPr lang="cs-CZ" sz="3400" b="1" dirty="0" smtClean="0"/>
              <a:t>Dodatek: </a:t>
            </a:r>
            <a:r>
              <a:rPr lang="cs-CZ" sz="3400" dirty="0" smtClean="0"/>
              <a:t>Termín „Big </a:t>
            </a:r>
            <a:r>
              <a:rPr lang="cs-CZ" sz="3400" dirty="0" err="1" smtClean="0"/>
              <a:t>bang</a:t>
            </a:r>
            <a:r>
              <a:rPr lang="cs-CZ" sz="3400" dirty="0" smtClean="0"/>
              <a:t>“ zavedl Fred </a:t>
            </a:r>
            <a:r>
              <a:rPr lang="cs-CZ" sz="3400" dirty="0" err="1" smtClean="0"/>
              <a:t>Hoyle</a:t>
            </a:r>
            <a:r>
              <a:rPr lang="cs-CZ" sz="3400" dirty="0" smtClean="0"/>
              <a:t>. Zvuk „</a:t>
            </a:r>
            <a:r>
              <a:rPr lang="cs-CZ" sz="3400" dirty="0" err="1" smtClean="0"/>
              <a:t>bang</a:t>
            </a:r>
            <a:r>
              <a:rPr lang="cs-CZ" sz="3400" dirty="0" smtClean="0"/>
              <a:t>!“ vydává rozkmitaný nakřápnutý starý hrnec. Takže „big </a:t>
            </a:r>
            <a:r>
              <a:rPr lang="cs-CZ" sz="3400" dirty="0" err="1" smtClean="0"/>
              <a:t>bang</a:t>
            </a:r>
            <a:r>
              <a:rPr lang="cs-CZ" sz="3400" dirty="0" smtClean="0"/>
              <a:t>“ by se dalo vhodněji přeložit „velké třísknutí“.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4600" b="1" dirty="0" err="1" smtClean="0"/>
              <a:t>Rowlandův</a:t>
            </a:r>
            <a:r>
              <a:rPr lang="cs-CZ" sz="4600" b="1" dirty="0" smtClean="0"/>
              <a:t> závěr</a:t>
            </a:r>
            <a:r>
              <a:rPr lang="cs-CZ" sz="4600" dirty="0" smtClean="0"/>
              <a:t> </a:t>
            </a:r>
          </a:p>
          <a:p>
            <a:r>
              <a:rPr lang="cs-CZ" sz="3400" dirty="0" smtClean="0"/>
              <a:t>říká, že jsou jen dvě možnosti: Buď vesmír vznikl velkým třeskem, nebo je věčný. Poněvadž velkým třeskem vesmír vzniknout nemohl, zbývá – podle něj – to druhé. Jenže potom (zobecnělá) entropie by blížila se minus nekonečnu.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28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6206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2. Co není gravitace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07904" y="569492"/>
            <a:ext cx="5436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Obecná relativita</a:t>
            </a:r>
            <a:endParaRPr lang="cs-CZ" sz="2400" dirty="0"/>
          </a:p>
          <a:p>
            <a:r>
              <a:rPr lang="cs-CZ" dirty="0" smtClean="0"/>
              <a:t> </a:t>
            </a:r>
            <a:r>
              <a:rPr lang="cs-CZ" sz="2200" i="1" dirty="0"/>
              <a:t>„Obecná teorie relativity</a:t>
            </a:r>
            <a:r>
              <a:rPr lang="cs-CZ" sz="2200" dirty="0"/>
              <a:t> … </a:t>
            </a:r>
            <a:r>
              <a:rPr lang="cs-CZ" sz="2200" i="1" dirty="0"/>
              <a:t>je popisem gravitace </a:t>
            </a:r>
            <a:r>
              <a:rPr lang="cs-CZ" sz="2200" dirty="0"/>
              <a:t>… </a:t>
            </a:r>
            <a:r>
              <a:rPr lang="cs-CZ" sz="2200" i="1" dirty="0"/>
              <a:t>jako geometrické vlastnosti </a:t>
            </a:r>
            <a:r>
              <a:rPr lang="cs-CZ" sz="2200" i="1" dirty="0" smtClean="0"/>
              <a:t>prostoročasu</a:t>
            </a:r>
            <a:r>
              <a:rPr lang="cs-CZ" sz="2200" i="1" dirty="0"/>
              <a:t>.“</a:t>
            </a:r>
            <a:r>
              <a:rPr lang="cs-CZ" sz="2200" dirty="0"/>
              <a:t> </a:t>
            </a: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cs.wikipedia.org/wiki/</a:t>
            </a:r>
            <a:r>
              <a:rPr lang="cs-CZ" u="sng" dirty="0" err="1" smtClean="0">
                <a:hlinkClick r:id="rId2"/>
              </a:rPr>
              <a:t>Obecná_teorie_relativity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200" y="2416150"/>
            <a:ext cx="9144000" cy="4441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Hmotnost tělesa údajně reálně deformuje </a:t>
            </a:r>
            <a:r>
              <a:rPr lang="cs-CZ" sz="2200" b="1" dirty="0" smtClean="0"/>
              <a:t>čtyřrozměrný</a:t>
            </a:r>
            <a:r>
              <a:rPr lang="cs-CZ" sz="2200" dirty="0" smtClean="0"/>
              <a:t> prostoročas.</a:t>
            </a:r>
          </a:p>
          <a:p>
            <a:r>
              <a:rPr lang="cs-CZ" sz="2200" dirty="0" smtClean="0"/>
              <a:t>D. </a:t>
            </a:r>
            <a:r>
              <a:rPr lang="cs-CZ" sz="2200" dirty="0" err="1" smtClean="0"/>
              <a:t>Rowland</a:t>
            </a:r>
            <a:r>
              <a:rPr lang="cs-CZ" sz="2200" dirty="0" smtClean="0"/>
              <a:t>: „</a:t>
            </a:r>
            <a:r>
              <a:rPr lang="cs-CZ" sz="2200" i="1" dirty="0" smtClean="0"/>
              <a:t>Prostoročas se nemůže zakřivovat, protože prostoročas </a:t>
            </a:r>
            <a:r>
              <a:rPr lang="cs-CZ" sz="2200" b="1" i="1" dirty="0" smtClean="0"/>
              <a:t>není</a:t>
            </a:r>
            <a:r>
              <a:rPr lang="cs-CZ" sz="2200" i="1" dirty="0" smtClean="0"/>
              <a:t> reálný. Je to fikce</a:t>
            </a:r>
            <a:r>
              <a:rPr lang="cs-CZ" sz="2200" dirty="0" smtClean="0"/>
              <a:t>.“ Zato těleso </a:t>
            </a:r>
            <a:r>
              <a:rPr lang="cs-CZ" sz="2200" b="1" dirty="0" smtClean="0"/>
              <a:t>je</a:t>
            </a:r>
            <a:r>
              <a:rPr lang="cs-CZ" sz="2200" dirty="0" smtClean="0"/>
              <a:t> reálné a jeho hmotnost </a:t>
            </a:r>
            <a:r>
              <a:rPr lang="cs-CZ" sz="2200" b="1" dirty="0" smtClean="0"/>
              <a:t>je</a:t>
            </a:r>
            <a:r>
              <a:rPr lang="cs-CZ" sz="2200" dirty="0" smtClean="0"/>
              <a:t> také reálná.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Prostoročas a reálný prostor + čas</a:t>
            </a:r>
          </a:p>
          <a:p>
            <a:r>
              <a:rPr lang="cs-CZ" sz="2200" dirty="0"/>
              <a:t>„</a:t>
            </a:r>
            <a:r>
              <a:rPr lang="cs-CZ" sz="2200" i="1" dirty="0"/>
              <a:t>Geometrie je matematický obor, který se zabývá vlastnostmi a vztahy bodů, čar a </a:t>
            </a:r>
            <a:r>
              <a:rPr lang="cs-CZ" sz="2200" i="1" dirty="0" smtClean="0"/>
              <a:t>povrchů. …</a:t>
            </a:r>
            <a:r>
              <a:rPr lang="cs-CZ" sz="2200" i="1" dirty="0"/>
              <a:t>Obecná relativita selhává, protože předpokládá, že fyzikální síla (gravitace) interaguje je s abstrakcí (s geometrií), která však nepředstavuje žádnou fyzikální existenci</a:t>
            </a:r>
            <a:r>
              <a:rPr lang="cs-CZ" sz="2200" i="1" dirty="0" smtClean="0"/>
              <a:t>.“</a:t>
            </a:r>
          </a:p>
          <a:p>
            <a:r>
              <a:rPr lang="cs-CZ" sz="2200" dirty="0" smtClean="0"/>
              <a:t>Výraz „prostoročas“ je zestručnění dvou slov – „</a:t>
            </a:r>
            <a:r>
              <a:rPr lang="cs-CZ" sz="2200" b="1" dirty="0" smtClean="0"/>
              <a:t>prostoročasové kontinuum</a:t>
            </a:r>
            <a:r>
              <a:rPr lang="cs-CZ" sz="2200" dirty="0" smtClean="0"/>
              <a:t>“.  </a:t>
            </a:r>
          </a:p>
          <a:p>
            <a:r>
              <a:rPr lang="cs-CZ" sz="2200" dirty="0" smtClean="0"/>
              <a:t>Použijeme modelu blány jako </a:t>
            </a:r>
            <a:r>
              <a:rPr lang="cs-CZ" sz="2200" b="1" dirty="0" smtClean="0"/>
              <a:t>modelu reálného</a:t>
            </a:r>
            <a:r>
              <a:rPr lang="cs-CZ" sz="2200" dirty="0" smtClean="0"/>
              <a:t> prostoro/času: . Pružná blána ať </a:t>
            </a:r>
            <a:r>
              <a:rPr lang="cs-CZ" sz="2200" b="1" dirty="0" smtClean="0"/>
              <a:t>kmitá: vzniknou </a:t>
            </a:r>
            <a:r>
              <a:rPr lang="cs-CZ" sz="2200" dirty="0" smtClean="0"/>
              <a:t>známé interferenční obrazce. </a:t>
            </a:r>
            <a:endParaRPr lang="cs-CZ" sz="2200" dirty="0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0" y="620688"/>
            <a:ext cx="3562350" cy="1795463"/>
            <a:chOff x="4831" y="418"/>
            <a:chExt cx="4453" cy="2243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4831" y="418"/>
              <a:ext cx="4453" cy="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831" y="418"/>
              <a:ext cx="4453" cy="2243"/>
              <a:chOff x="4831" y="418"/>
              <a:chExt cx="4453" cy="2243"/>
            </a:xfrm>
          </p:grpSpPr>
          <p:pic>
            <p:nvPicPr>
              <p:cNvPr id="8" name="Picture 5" descr="F:\Fy\Fy-T\Ta\What Einstein did Not Consider about Gravity_soubory\JPA-1-103-g002.jpg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" y="418"/>
                <a:ext cx="4453" cy="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840" y="2068"/>
                <a:ext cx="4427" cy="5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A34. Převzato od Rowlanda: </a:t>
                </a:r>
                <a:r>
                  <a:rPr kumimoji="0" lang="cs-CZ" altLang="cs-CZ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Hypotetická struktura prostoročasu. Zdroj: Wikipedia 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07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8697144" cy="6926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/>
              <a:t>Zakřivení světla</a:t>
            </a:r>
            <a:endParaRPr lang="cs-CZ" sz="28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007" y="548680"/>
            <a:ext cx="9144000" cy="630932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500" dirty="0" smtClean="0"/>
              <a:t>„ … </a:t>
            </a:r>
            <a:r>
              <a:rPr lang="cs-CZ" sz="3500" i="1" dirty="0" smtClean="0"/>
              <a:t>fotosféra (zářící obálka), obklopující Slunce je </a:t>
            </a:r>
            <a:r>
              <a:rPr lang="cs-CZ" sz="3500" b="1" i="1" dirty="0" smtClean="0"/>
              <a:t>hustší</a:t>
            </a:r>
            <a:r>
              <a:rPr lang="cs-CZ" sz="3500" i="1" dirty="0" smtClean="0"/>
              <a:t> než prostor, jímž letí paprsky vzdálených hvězd.</a:t>
            </a:r>
            <a:r>
              <a:rPr lang="cs-CZ" sz="3500" dirty="0" smtClean="0"/>
              <a:t>“ Hustota </a:t>
            </a:r>
            <a:r>
              <a:rPr lang="cs-CZ" sz="3500" i="1" dirty="0" smtClean="0">
                <a:sym typeface="Symbol"/>
              </a:rPr>
              <a:t></a:t>
            </a:r>
            <a:r>
              <a:rPr lang="cs-CZ" sz="3500" i="1" dirty="0" smtClean="0"/>
              <a:t> = m/V</a:t>
            </a:r>
            <a:r>
              <a:rPr lang="cs-CZ" sz="3500" dirty="0" smtClean="0"/>
              <a:t> a optická hustota jsou dvě </a:t>
            </a:r>
            <a:r>
              <a:rPr lang="cs-CZ" sz="3500" b="1" dirty="0" smtClean="0"/>
              <a:t>různé</a:t>
            </a:r>
            <a:r>
              <a:rPr lang="cs-CZ" sz="3500" dirty="0" smtClean="0"/>
              <a:t> věci!  Takže následující úvaha není správná:</a:t>
            </a:r>
          </a:p>
          <a:p>
            <a:r>
              <a:rPr lang="cs-CZ" sz="3500" dirty="0"/>
              <a:t>„</a:t>
            </a:r>
            <a:r>
              <a:rPr lang="cs-CZ" sz="3500" i="1" dirty="0"/>
              <a:t>Slunce je </a:t>
            </a:r>
            <a:r>
              <a:rPr lang="cs-CZ" sz="3500" i="1" dirty="0" err="1"/>
              <a:t>superhmotná</a:t>
            </a:r>
            <a:r>
              <a:rPr lang="cs-CZ" sz="3500" i="1" dirty="0"/>
              <a:t> koule plynu, o které věříme, že má průměrnou hustotu asi 1,4krát vyšší než voda. Fotosféra, jako vnější oblast Slunce, je prostupná pro fotony a může mít menší hustotu než voda, ale ještě stále dostatečnou pro lom světla, které tímto hustým plynným prostředím prochází. Gravitace nemůže způsobit ohyb světla.</a:t>
            </a:r>
            <a:r>
              <a:rPr lang="cs-CZ" sz="3500" dirty="0"/>
              <a:t>“ </a:t>
            </a:r>
          </a:p>
          <a:p>
            <a:r>
              <a:rPr lang="cs-CZ" sz="3500" dirty="0" smtClean="0"/>
              <a:t>„…</a:t>
            </a:r>
            <a:r>
              <a:rPr lang="cs-CZ" sz="3500" i="1" dirty="0" smtClean="0"/>
              <a:t>zobrazení gravitační čočkou …nastává jednoduše</a:t>
            </a:r>
            <a:r>
              <a:rPr lang="cs-CZ" sz="3500" dirty="0" smtClean="0"/>
              <a:t> </a:t>
            </a:r>
            <a:r>
              <a:rPr lang="cs-CZ" sz="3500" i="1" dirty="0" smtClean="0"/>
              <a:t>proto, že </a:t>
            </a:r>
            <a:r>
              <a:rPr lang="cs-CZ" sz="3500" b="1" i="1" dirty="0" smtClean="0"/>
              <a:t>fotosféra</a:t>
            </a:r>
            <a:r>
              <a:rPr lang="cs-CZ" sz="3500" i="1" dirty="0" smtClean="0"/>
              <a:t> </a:t>
            </a:r>
            <a:r>
              <a:rPr lang="cs-CZ" sz="3500" i="1" dirty="0" err="1" smtClean="0"/>
              <a:t>supermasivního</a:t>
            </a:r>
            <a:r>
              <a:rPr lang="cs-CZ" sz="3500" i="1" dirty="0" smtClean="0"/>
              <a:t> objektu klesá v hustotě přímo úměrně se svou vzdáleností od povrchu daného objektu.</a:t>
            </a:r>
            <a:r>
              <a:rPr lang="cs-CZ" sz="3500" dirty="0" smtClean="0"/>
              <a:t>“ Kolem galaxií </a:t>
            </a:r>
            <a:r>
              <a:rPr lang="cs-CZ" sz="3500" b="1" dirty="0" smtClean="0"/>
              <a:t>není</a:t>
            </a:r>
            <a:r>
              <a:rPr lang="cs-CZ" sz="3500" dirty="0" smtClean="0"/>
              <a:t> žádná fotosféra a přece k ohybu světla dochází, galaxie jsou gravitačními čočkami také!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500" b="1" dirty="0" smtClean="0"/>
              <a:t>Závěr</a:t>
            </a:r>
            <a:endParaRPr lang="cs-CZ" sz="4500" dirty="0" smtClean="0"/>
          </a:p>
          <a:p>
            <a:r>
              <a:rPr lang="cs-CZ" sz="3500" i="1" dirty="0" smtClean="0"/>
              <a:t>Newtonův obecný gravitační zákon vysvětluje všechno, co je reálné o gravitaci.</a:t>
            </a:r>
            <a:r>
              <a:rPr lang="cs-CZ" sz="3500" dirty="0" smtClean="0"/>
              <a:t>“ Ne, nevysvětluje </a:t>
            </a:r>
            <a:r>
              <a:rPr lang="cs-CZ" sz="3500" b="1" dirty="0" smtClean="0"/>
              <a:t>všechno</a:t>
            </a:r>
            <a:r>
              <a:rPr lang="cs-CZ" sz="3500" dirty="0" smtClean="0"/>
              <a:t> o gravitaci, vysvětluje jenom </a:t>
            </a:r>
            <a:r>
              <a:rPr lang="cs-CZ" sz="3500" b="1" dirty="0" smtClean="0"/>
              <a:t>něco</a:t>
            </a:r>
            <a:r>
              <a:rPr lang="cs-CZ" sz="3500" dirty="0" smtClean="0"/>
              <a:t>. Gravitaci </a:t>
            </a:r>
            <a:r>
              <a:rPr lang="cs-CZ" sz="3500" b="1" dirty="0" smtClean="0"/>
              <a:t>popisuje</a:t>
            </a:r>
            <a:r>
              <a:rPr lang="cs-CZ" sz="3500" dirty="0" smtClean="0"/>
              <a:t> jako sílu, ale </a:t>
            </a:r>
            <a:r>
              <a:rPr lang="cs-CZ" sz="3500" b="1" dirty="0" smtClean="0"/>
              <a:t>příčinu</a:t>
            </a:r>
            <a:r>
              <a:rPr lang="cs-CZ" sz="3500" dirty="0" smtClean="0"/>
              <a:t> gravitace </a:t>
            </a:r>
            <a:r>
              <a:rPr lang="cs-CZ" sz="3500" b="1" dirty="0" smtClean="0"/>
              <a:t>ne</a:t>
            </a:r>
            <a:r>
              <a:rPr lang="cs-CZ" sz="3500" dirty="0" smtClean="0"/>
              <a:t>. </a:t>
            </a:r>
          </a:p>
          <a:p>
            <a:r>
              <a:rPr lang="cs-CZ" sz="3500" dirty="0" smtClean="0"/>
              <a:t>Ani nelze šmahem zamítnout Einsteinovu teorii jako naprosto špatnou. Obecná teorie relativity uvádí </a:t>
            </a:r>
            <a:r>
              <a:rPr lang="cs-CZ" sz="3500" b="1" dirty="0" smtClean="0"/>
              <a:t>popis</a:t>
            </a:r>
            <a:r>
              <a:rPr lang="cs-CZ" sz="3500" dirty="0" smtClean="0"/>
              <a:t> gravitačního jevu (a to přesněji než Newton), ale </a:t>
            </a:r>
            <a:r>
              <a:rPr lang="cs-CZ" sz="3500" b="1" dirty="0" smtClean="0"/>
              <a:t>příčina</a:t>
            </a:r>
            <a:r>
              <a:rPr lang="cs-CZ" sz="3500" dirty="0" smtClean="0"/>
              <a:t> není totéž co popis.  </a:t>
            </a:r>
          </a:p>
          <a:p>
            <a:r>
              <a:rPr lang="cs-CZ" u="sng" dirty="0" smtClean="0">
                <a:hlinkClick r:id="rId2"/>
              </a:rPr>
              <a:t>https://www.ospublishers.com/What-Einstein-did-Not-Consider-about-Gravity.html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7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3. Temná hmota a temná energie</a:t>
            </a:r>
            <a:br>
              <a:rPr lang="cs-CZ" sz="3200" b="1" dirty="0" smtClean="0"/>
            </a:br>
            <a:r>
              <a:rPr lang="cs-CZ" sz="1600" u="sng" dirty="0" smtClean="0">
                <a:hlinkClick r:id="rId2"/>
              </a:rPr>
              <a:t>https://www.tsijournals.com/articles/dark-matter-revealed.pdf</a:t>
            </a:r>
            <a:r>
              <a:rPr lang="cs-CZ" sz="1600" dirty="0" smtClean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836712"/>
            <a:ext cx="9144000" cy="60212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400" b="1" dirty="0" smtClean="0"/>
              <a:t>Úvod</a:t>
            </a:r>
          </a:p>
          <a:p>
            <a:r>
              <a:rPr lang="cs-CZ" dirty="0" smtClean="0"/>
              <a:t>D. </a:t>
            </a:r>
            <a:r>
              <a:rPr lang="cs-CZ" dirty="0" err="1" smtClean="0"/>
              <a:t>Rowland</a:t>
            </a:r>
            <a:r>
              <a:rPr lang="cs-CZ" dirty="0" smtClean="0"/>
              <a:t> o temné hmotě píše: „</a:t>
            </a:r>
            <a:r>
              <a:rPr lang="cs-CZ" i="1" dirty="0" smtClean="0"/>
              <a:t>domněle pokrývá veškerý vesmír, zaplňuje temné prostory mezi hvězdami a galaxiemi</a:t>
            </a:r>
            <a:r>
              <a:rPr lang="cs-CZ" dirty="0" smtClean="0"/>
              <a:t>“, což by se hodilo pro temnou energii a ne pro temnou hmotu.</a:t>
            </a:r>
          </a:p>
          <a:p>
            <a:pPr lvl="1"/>
            <a:r>
              <a:rPr lang="cs-CZ" sz="3200" dirty="0" smtClean="0"/>
              <a:t>Už podle I. Newtona jedno těleso </a:t>
            </a:r>
            <a:r>
              <a:rPr lang="cs-CZ" sz="3200" b="1" dirty="0" smtClean="0"/>
              <a:t>netáhne</a:t>
            </a:r>
            <a:r>
              <a:rPr lang="cs-CZ" sz="3200" dirty="0" smtClean="0"/>
              <a:t> jiné těleso.</a:t>
            </a:r>
          </a:p>
          <a:p>
            <a:pPr lvl="1"/>
            <a:r>
              <a:rPr lang="cs-CZ" sz="3200" dirty="0" smtClean="0"/>
              <a:t>„</a:t>
            </a:r>
            <a:r>
              <a:rPr lang="cs-CZ" sz="3200" i="1" dirty="0" smtClean="0"/>
              <a:t>O temné hmotě se věří, že je způsobena nějakým novým druhem až dosud neobjevených </a:t>
            </a:r>
            <a:r>
              <a:rPr lang="cs-CZ" sz="3200" i="1" dirty="0" err="1" smtClean="0"/>
              <a:t>subatomických</a:t>
            </a:r>
            <a:r>
              <a:rPr lang="cs-CZ" sz="3200" i="1" dirty="0" smtClean="0"/>
              <a:t> částic.“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400" b="1" dirty="0" smtClean="0"/>
              <a:t>Temná energie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Temná hmota i temná energie jsou příklady chybného vysvětlení pro podporu teorie.“</a:t>
            </a:r>
          </a:p>
          <a:p>
            <a:r>
              <a:rPr lang="cs-CZ" dirty="0" smtClean="0"/>
              <a:t>Údajné vzdalování galaxií </a:t>
            </a:r>
            <a:r>
              <a:rPr lang="cs-CZ" b="1" dirty="0" smtClean="0"/>
              <a:t>netečným</a:t>
            </a:r>
            <a:r>
              <a:rPr lang="cs-CZ" dirty="0" smtClean="0"/>
              <a:t> prostorem se dříve vysvětlovalo jako </a:t>
            </a:r>
            <a:r>
              <a:rPr lang="cs-CZ" dirty="0" err="1" smtClean="0"/>
              <a:t>dopplerovký</a:t>
            </a:r>
            <a:r>
              <a:rPr lang="cs-CZ" dirty="0" smtClean="0"/>
              <a:t> červený posun, jenže jakoby </a:t>
            </a:r>
            <a:r>
              <a:rPr lang="cs-CZ" b="1" dirty="0" smtClean="0"/>
              <a:t>zaplněným</a:t>
            </a:r>
            <a:r>
              <a:rPr lang="cs-CZ" dirty="0" smtClean="0"/>
              <a:t> nějakým prostředím, nutným ke vzniku Dopplerova jevu. V současnosti se vykládá jako kosmologický rudý posuv.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400" b="1" dirty="0" smtClean="0"/>
              <a:t>Závěr</a:t>
            </a:r>
            <a:endParaRPr lang="cs-CZ" sz="3400" dirty="0" smtClean="0"/>
          </a:p>
          <a:p>
            <a:r>
              <a:rPr lang="cs-CZ" dirty="0"/>
              <a:t>„</a:t>
            </a:r>
            <a:r>
              <a:rPr lang="cs-CZ" i="1" dirty="0"/>
              <a:t>Vesmír se nerozpíná. Neexistují žádné záhadné síly, které by se přetahovaly s tendencí k nerozpínání, neexistuje žádná temná hmota a žádná temná energie, která by představovala protějšek temné hmoty</a:t>
            </a:r>
            <a:r>
              <a:rPr lang="cs-CZ" i="1" dirty="0" smtClean="0"/>
              <a:t>“.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7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6206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4. Nová definice rudého posunu – jako zeslabení</a:t>
            </a:r>
            <a:endParaRPr lang="cs-CZ" sz="28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620688"/>
            <a:ext cx="9144000" cy="62373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800" b="1" dirty="0" smtClean="0"/>
              <a:t>Úvod</a:t>
            </a:r>
            <a:endParaRPr lang="cs-CZ" sz="3800" dirty="0" smtClean="0"/>
          </a:p>
          <a:p>
            <a:r>
              <a:rPr lang="cs-CZ" dirty="0" smtClean="0"/>
              <a:t>„</a:t>
            </a:r>
            <a:r>
              <a:rPr lang="cs-CZ" b="1" i="1" dirty="0" smtClean="0"/>
              <a:t>Neexistuje</a:t>
            </a:r>
            <a:r>
              <a:rPr lang="cs-CZ" i="1" dirty="0" smtClean="0"/>
              <a:t> taková věc jako „</a:t>
            </a:r>
            <a:r>
              <a:rPr lang="cs-CZ" b="1" i="1" dirty="0" smtClean="0"/>
              <a:t>modrý posun</a:t>
            </a:r>
            <a:r>
              <a:rPr lang="cs-CZ" i="1" dirty="0" smtClean="0"/>
              <a:t>“, jímž by se vlnové délky zkracovaly a frekvence rostla. Veškeré světlo je rudě posunuto</a:t>
            </a:r>
            <a:r>
              <a:rPr lang="cs-CZ" dirty="0" smtClean="0"/>
              <a:t>.“ Tato věta se charakterizuje tvrzení naší teorie, že posun světla je </a:t>
            </a:r>
            <a:r>
              <a:rPr lang="cs-CZ" b="1" dirty="0" smtClean="0"/>
              <a:t>polní</a:t>
            </a:r>
            <a:r>
              <a:rPr lang="cs-CZ" dirty="0" smtClean="0"/>
              <a:t>, vytvořený ovlivněním základního pole.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Supernovy SN1986J (v Andromedě) SN1194D a SN 2007bi (v Panně) a SN1987A (ve Velkém Magellanovu mračnu) emitují intenzivní </a:t>
            </a:r>
            <a:r>
              <a:rPr lang="cs-CZ" b="1" i="1" dirty="0" smtClean="0"/>
              <a:t>modré a fialové</a:t>
            </a:r>
            <a:r>
              <a:rPr lang="cs-CZ" i="1" dirty="0" smtClean="0"/>
              <a:t> světlo, které během času k nám doletí rudě posunuto ze své velmi vysoké frekvence u zdroje, ale </a:t>
            </a:r>
            <a:r>
              <a:rPr lang="cs-CZ" b="1" i="1" dirty="0" smtClean="0"/>
              <a:t>stále</a:t>
            </a:r>
            <a:r>
              <a:rPr lang="cs-CZ" i="1" dirty="0" smtClean="0"/>
              <a:t> k nám doletí v </a:t>
            </a:r>
            <a:r>
              <a:rPr lang="cs-CZ" b="1" i="1" dirty="0" smtClean="0"/>
              <a:t>modrém</a:t>
            </a:r>
            <a:r>
              <a:rPr lang="cs-CZ" i="1" dirty="0" smtClean="0"/>
              <a:t> rozsahu spektra</a:t>
            </a:r>
            <a:r>
              <a:rPr lang="cs-CZ" dirty="0" smtClean="0"/>
              <a:t>.“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800" b="1" dirty="0" smtClean="0"/>
              <a:t>Století chyb</a:t>
            </a:r>
            <a:endParaRPr lang="cs-CZ" sz="3800" dirty="0" smtClean="0"/>
          </a:p>
          <a:p>
            <a:r>
              <a:rPr lang="cs-CZ" i="1" dirty="0" smtClean="0"/>
              <a:t>„Astrofyzici </a:t>
            </a:r>
            <a:r>
              <a:rPr lang="cs-CZ" i="1" dirty="0"/>
              <a:t>po 100 let nevěnovali dostatečnou pozornost frekvenci </a:t>
            </a:r>
            <a:r>
              <a:rPr lang="cs-CZ" dirty="0"/>
              <a:t>[světla]</a:t>
            </a:r>
            <a:r>
              <a:rPr lang="cs-CZ" i="1" dirty="0"/>
              <a:t> u zdroje. </a:t>
            </a:r>
            <a:r>
              <a:rPr lang="cs-CZ" b="1" i="1" dirty="0"/>
              <a:t>Falešně</a:t>
            </a:r>
            <a:r>
              <a:rPr lang="cs-CZ" i="1" dirty="0"/>
              <a:t> předpokládali, že jde o svědectví o pohybu galaxií a mylně použili rudý posuv k indikaci předpokládané rychlosti pohybu. Zde je logická </a:t>
            </a:r>
            <a:r>
              <a:rPr lang="cs-CZ" b="1" i="1" dirty="0"/>
              <a:t>chyba</a:t>
            </a:r>
            <a:r>
              <a:rPr lang="cs-CZ" i="1" dirty="0"/>
              <a:t> kruhového zdůvodnění, tj. bezděčné zahrnutí závěru do předpokladu a potom použití předpokladu k odůvodnění závěru</a:t>
            </a:r>
            <a:r>
              <a:rPr lang="cs-CZ" dirty="0" smtClean="0"/>
              <a:t>.“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</a:t>
            </a:r>
            <a:r>
              <a:rPr lang="cs-CZ" sz="3800" b="1" dirty="0" smtClean="0"/>
              <a:t>Míra zeslabení</a:t>
            </a:r>
            <a:endParaRPr lang="cs-CZ" sz="3800" dirty="0" smtClean="0"/>
          </a:p>
          <a:p>
            <a:r>
              <a:rPr lang="cs-CZ" dirty="0" smtClean="0"/>
              <a:t>„</a:t>
            </a:r>
            <a:r>
              <a:rPr lang="cs-CZ" b="1" i="1" dirty="0" smtClean="0"/>
              <a:t>Předpokládejme</a:t>
            </a:r>
            <a:r>
              <a:rPr lang="cs-CZ" i="1" dirty="0" smtClean="0"/>
              <a:t>, že frekvence u zdroje (</a:t>
            </a:r>
            <a:r>
              <a:rPr lang="cs-CZ" i="1" dirty="0" err="1" smtClean="0"/>
              <a:t>f</a:t>
            </a:r>
            <a:r>
              <a:rPr lang="cs-CZ" i="1" baseline="-25000" dirty="0" err="1" smtClean="0"/>
              <a:t>S</a:t>
            </a:r>
            <a:r>
              <a:rPr lang="cs-CZ" i="1" dirty="0" smtClean="0"/>
              <a:t>) je 550 </a:t>
            </a:r>
            <a:r>
              <a:rPr lang="cs-CZ" i="1" dirty="0" err="1" smtClean="0"/>
              <a:t>THz</a:t>
            </a:r>
            <a:r>
              <a:rPr lang="cs-CZ" i="1" dirty="0" smtClean="0"/>
              <a:t> … že pozorovatel umístěný 2 </a:t>
            </a:r>
            <a:r>
              <a:rPr lang="cs-CZ" i="1" dirty="0" err="1" smtClean="0"/>
              <a:t>Gly</a:t>
            </a:r>
            <a:r>
              <a:rPr lang="cs-CZ" i="1" dirty="0" smtClean="0"/>
              <a:t> od Země v opačném směru </a:t>
            </a:r>
            <a:r>
              <a:rPr lang="cs-CZ" dirty="0" smtClean="0"/>
              <a:t>[než je ta galaxie]</a:t>
            </a:r>
            <a:r>
              <a:rPr lang="cs-CZ" i="1" dirty="0" smtClean="0"/>
              <a:t> by nebyl schopen vidět GN-z1 vůbec</a:t>
            </a:r>
            <a:r>
              <a:rPr lang="cs-CZ" dirty="0" smtClean="0"/>
              <a:t>“. [Ale vždy by byl schopen detekovat ji na </a:t>
            </a:r>
            <a:r>
              <a:rPr lang="cs-CZ" b="1" dirty="0" smtClean="0"/>
              <a:t>neoptických</a:t>
            </a:r>
            <a:r>
              <a:rPr lang="cs-CZ" dirty="0" smtClean="0"/>
              <a:t> EM vlnách].</a:t>
            </a:r>
          </a:p>
          <a:p>
            <a:r>
              <a:rPr lang="cs-CZ" dirty="0" smtClean="0"/>
              <a:t>D. </a:t>
            </a:r>
            <a:r>
              <a:rPr lang="cs-CZ" dirty="0" err="1" smtClean="0"/>
              <a:t>Rowland</a:t>
            </a:r>
            <a:r>
              <a:rPr lang="cs-CZ" dirty="0" smtClean="0"/>
              <a:t> v části „Století chyb“ píše, že nikdo nezná frekvenci světla, emitovaného ze zdroje; nemůže v následující části předpokládat frekvenci světla nějakého zdroje 550 </a:t>
            </a:r>
            <a:r>
              <a:rPr lang="cs-CZ" dirty="0" err="1" smtClean="0"/>
              <a:t>THz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097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7647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smtClean="0"/>
              <a:t>5. Nepřijatelnost gravitačních vln</a:t>
            </a:r>
            <a:endParaRPr lang="cs-CZ" sz="28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573097"/>
            <a:ext cx="9144000" cy="15763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„</a:t>
            </a:r>
            <a:r>
              <a:rPr lang="cs-CZ" sz="2600" i="1" dirty="0" smtClean="0"/>
              <a:t>Gravitační přitahování vytváří akreční disk plynné látky.“</a:t>
            </a:r>
          </a:p>
          <a:p>
            <a:r>
              <a:rPr lang="cs-CZ" sz="2800" dirty="0"/>
              <a:t>„</a:t>
            </a:r>
            <a:r>
              <a:rPr lang="cs-CZ" sz="2800" i="1" dirty="0"/>
              <a:t>V případě splynutí dvou černých děr, vytvoří jejich akreční disky drobnou špičku v průběhu třecího tepla, avšak se životností pouze zlomku sekundy. Právě tuto </a:t>
            </a:r>
            <a:r>
              <a:rPr lang="cs-CZ" sz="2800" b="1" i="1" dirty="0"/>
              <a:t>špičku</a:t>
            </a:r>
            <a:r>
              <a:rPr lang="cs-CZ" sz="2800" i="1" dirty="0"/>
              <a:t> tepla, metoda LIGO naměřila, spíše než že by šlo o údajné gravitační vlny</a:t>
            </a:r>
            <a:r>
              <a:rPr lang="cs-CZ" sz="2800" dirty="0" smtClean="0"/>
              <a:t>“ </a:t>
            </a:r>
            <a:endParaRPr lang="cs-CZ" sz="2600" dirty="0" smtClean="0"/>
          </a:p>
        </p:txBody>
      </p:sp>
      <p:grpSp>
        <p:nvGrpSpPr>
          <p:cNvPr id="4" name="Plátno 74"/>
          <p:cNvGrpSpPr>
            <a:grpSpLocks/>
          </p:cNvGrpSpPr>
          <p:nvPr/>
        </p:nvGrpSpPr>
        <p:grpSpPr bwMode="auto">
          <a:xfrm>
            <a:off x="26775" y="2149475"/>
            <a:ext cx="5686425" cy="4708525"/>
            <a:chOff x="-89" y="0"/>
            <a:chExt cx="56863" cy="47079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-89" y="0"/>
              <a:ext cx="56863" cy="470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-89" y="140"/>
              <a:ext cx="56863" cy="46926"/>
              <a:chOff x="-89" y="0"/>
              <a:chExt cx="56864" cy="46926"/>
            </a:xfrm>
          </p:grpSpPr>
          <p:pic>
            <p:nvPicPr>
              <p:cNvPr id="1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460"/>
              <a:stretch>
                <a:fillRect/>
              </a:stretch>
            </p:blipFill>
            <p:spPr bwMode="auto">
              <a:xfrm>
                <a:off x="0" y="0"/>
                <a:ext cx="56673" cy="3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76"/>
              <p:cNvSpPr txBox="1">
                <a:spLocks noChangeArrowheads="1"/>
              </p:cNvSpPr>
              <p:nvPr/>
            </p:nvSpPr>
            <p:spPr bwMode="auto">
              <a:xfrm>
                <a:off x="-89" y="35261"/>
                <a:ext cx="56864" cy="1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A35. Převzatý. Laserový detektor gravitačních vln, užívající interference. Kmitání bodů uvažujme v rovině rovnoběžné s</a:t>
                </a:r>
                <a:r>
                  <a:rPr lang="cs-CZ" altLang="cs-CZ" sz="1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altLang="cs-CZ" sz="1200" dirty="0" smtClean="0">
                    <a:latin typeface="Arial" pitchFamily="34" charset="0"/>
                    <a:cs typeface="Arial" pitchFamily="34" charset="0"/>
                  </a:rPr>
                  <a:t>rovinou laserových paprsků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– tak, že dráha světleného paprsku v jenom ramenu  se mění jinak než v druhém ramenu. Ve fotodetektoru by došlo k interferenci dvou kolmých paprsků odlišné délky a k zobrazení interferenčního obrazce.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116" y="756"/>
              <a:ext cx="21793" cy="74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 rot="11636938">
              <a:off x="25266" y="5296"/>
              <a:ext cx="12433" cy="342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rot="8594000">
              <a:off x="24987" y="5296"/>
              <a:ext cx="12433" cy="342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1413" y="7252"/>
              <a:ext cx="210" cy="60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1273" y="6902"/>
              <a:ext cx="350" cy="2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6803" y="8369"/>
              <a:ext cx="768" cy="2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6012160" y="2134082"/>
            <a:ext cx="3131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Gravitační </a:t>
            </a:r>
            <a:r>
              <a:rPr lang="cs-CZ" sz="2200" dirty="0"/>
              <a:t>vlny jsou definovány jako </a:t>
            </a:r>
            <a:r>
              <a:rPr lang="cs-CZ" sz="2200" dirty="0" smtClean="0"/>
              <a:t>zčeření </a:t>
            </a:r>
            <a:r>
              <a:rPr lang="cs-CZ" sz="2200" b="1" dirty="0" smtClean="0"/>
              <a:t>matematického</a:t>
            </a:r>
            <a:r>
              <a:rPr lang="cs-CZ" sz="2200" dirty="0" smtClean="0"/>
              <a:t> 4D </a:t>
            </a:r>
            <a:r>
              <a:rPr lang="cs-CZ" sz="2200" dirty="0"/>
              <a:t>prostoru</a:t>
            </a:r>
            <a:r>
              <a:rPr lang="cs-CZ" sz="2200" dirty="0" smtClean="0"/>
              <a:t>.</a:t>
            </a:r>
          </a:p>
          <a:p>
            <a:endParaRPr lang="cs-CZ" sz="2200" dirty="0" smtClean="0"/>
          </a:p>
          <a:p>
            <a:r>
              <a:rPr lang="cs-CZ" sz="2200" dirty="0"/>
              <a:t>4D </a:t>
            </a:r>
            <a:r>
              <a:rPr lang="cs-CZ" sz="2200" dirty="0" smtClean="0"/>
              <a:t>prostor, </a:t>
            </a:r>
            <a:r>
              <a:rPr lang="cs-CZ" sz="2200" dirty="0"/>
              <a:t>který se má vlivem kmitání „</a:t>
            </a:r>
            <a:r>
              <a:rPr lang="cs-CZ" sz="2200" dirty="0" smtClean="0"/>
              <a:t>hmot“ rozkmitat </a:t>
            </a:r>
            <a:r>
              <a:rPr lang="cs-CZ" sz="2200" dirty="0"/>
              <a:t>a šířit se 3D </a:t>
            </a:r>
            <a:r>
              <a:rPr lang="cs-CZ" sz="2200" dirty="0" smtClean="0"/>
              <a:t>prostorem.</a:t>
            </a:r>
          </a:p>
          <a:p>
            <a:endParaRPr lang="cs-CZ" sz="2200" dirty="0" smtClean="0"/>
          </a:p>
          <a:p>
            <a:r>
              <a:rPr lang="cs-CZ" sz="2200" dirty="0" smtClean="0"/>
              <a:t>Hmotnost objemové jednotky prostoročasu je nulová.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8152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-609"/>
            <a:ext cx="8229600" cy="90932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Apendix 7: Prázdnota</a:t>
            </a:r>
            <a:br>
              <a:rPr lang="cs-CZ" sz="3600" b="1" smtClean="0"/>
            </a:br>
            <a:r>
              <a:rPr lang="cs-CZ" sz="2700" b="1" smtClean="0"/>
              <a:t>Vakuum</a:t>
            </a:r>
            <a:endParaRPr lang="cs-CZ" sz="27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980728"/>
            <a:ext cx="9144000" cy="58772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>
                <a:hlinkClick r:id="rId2"/>
              </a:rPr>
              <a:t>https://cs.wikipedia.org/wiki/Vakuum</a:t>
            </a:r>
            <a:r>
              <a:rPr lang="cs-CZ" u="sng" dirty="0" smtClean="0"/>
              <a:t>: </a:t>
            </a:r>
            <a:r>
              <a:rPr lang="cs-CZ" b="1" i="1" dirty="0" smtClean="0"/>
              <a:t>Vakuum</a:t>
            </a:r>
            <a:r>
              <a:rPr lang="cs-CZ" i="1" dirty="0" smtClean="0"/>
              <a:t> (z lat. </a:t>
            </a:r>
            <a:r>
              <a:rPr lang="cs-CZ" i="1" dirty="0" err="1" smtClean="0"/>
              <a:t>vacuus</a:t>
            </a:r>
            <a:r>
              <a:rPr lang="cs-CZ" i="1" dirty="0" smtClean="0"/>
              <a:t>, prázdný) česky též vzduchoprázdno znamená prázdný prostor, </a:t>
            </a:r>
            <a:r>
              <a:rPr lang="cs-CZ" b="1" i="1" dirty="0" smtClean="0"/>
              <a:t>ve fyzice</a:t>
            </a:r>
            <a:r>
              <a:rPr lang="cs-CZ" i="1" dirty="0" smtClean="0"/>
              <a:t> prostor            s velmi malou hustotou.</a:t>
            </a:r>
          </a:p>
          <a:p>
            <a:r>
              <a:rPr lang="cs-CZ" dirty="0" smtClean="0"/>
              <a:t>Technické vakuum – prostor zbavený částic, např. částic vzduchu, jak by napovídal název „vzduchoprázdno“.</a:t>
            </a:r>
          </a:p>
          <a:p>
            <a:r>
              <a:rPr lang="cs-CZ" dirty="0" smtClean="0"/>
              <a:t>Prostor neobsahující žádnou formu hmoty/ energie, je možný pouze jako abstrakce. Je to prostor myšlený, geometrický. Tento prostor slouží k </a:t>
            </a:r>
            <a:r>
              <a:rPr lang="cs-CZ" b="1" dirty="0" smtClean="0"/>
              <a:t>popisu</a:t>
            </a:r>
            <a:r>
              <a:rPr lang="cs-CZ" dirty="0" smtClean="0"/>
              <a:t> polohy a pohybu „hmotných bodů“.  </a:t>
            </a:r>
          </a:p>
          <a:p>
            <a:r>
              <a:rPr lang="cs-CZ" dirty="0" smtClean="0"/>
              <a:t>Prázdný prostor, prostor nejen bez látky, ale i bez pole, ve skutečnosti či ve vesmíru </a:t>
            </a:r>
            <a:r>
              <a:rPr lang="cs-CZ" b="1" dirty="0" smtClean="0"/>
              <a:t>neexistuje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Podle </a:t>
            </a:r>
            <a:r>
              <a:rPr lang="cs-CZ" b="1" dirty="0" smtClean="0"/>
              <a:t>kvantové</a:t>
            </a:r>
            <a:r>
              <a:rPr lang="cs-CZ" dirty="0" smtClean="0"/>
              <a:t> teorie reálný prostor není </a:t>
            </a:r>
            <a:r>
              <a:rPr lang="cs-CZ" b="1" dirty="0" smtClean="0"/>
              <a:t>vůbec</a:t>
            </a:r>
            <a:r>
              <a:rPr lang="cs-CZ" dirty="0" smtClean="0"/>
              <a:t> prázdný, ale probíhá v něm mnoho fluktuací.</a:t>
            </a:r>
          </a:p>
          <a:p>
            <a:r>
              <a:rPr lang="cs-CZ" dirty="0" smtClean="0"/>
              <a:t>Zavádějící: „</a:t>
            </a:r>
            <a:r>
              <a:rPr lang="cs-CZ" i="1" dirty="0" smtClean="0"/>
              <a:t>V klasickém elektromagnetismu je „</a:t>
            </a:r>
            <a:r>
              <a:rPr lang="cs-CZ" b="1" i="1" dirty="0" smtClean="0"/>
              <a:t>vakuum prázdného prostoru</a:t>
            </a:r>
            <a:r>
              <a:rPr lang="cs-CZ" i="1" dirty="0" smtClean="0"/>
              <a:t>“ nebo jen „prázdný prostor“ standardní </a:t>
            </a:r>
            <a:r>
              <a:rPr lang="cs-CZ" b="1" i="1" dirty="0" smtClean="0"/>
              <a:t>vztažné</a:t>
            </a:r>
            <a:r>
              <a:rPr lang="cs-CZ" i="1" dirty="0" smtClean="0"/>
              <a:t> prostředí pro elektromagnetické účinky.“</a:t>
            </a:r>
          </a:p>
          <a:p>
            <a:r>
              <a:rPr lang="cs-CZ" dirty="0" smtClean="0"/>
              <a:t>„Vakuum prázdného prostoru“ je pitomost. Říkat „prázdný prostor je prázdný“ je naprosto  zbytečné! </a:t>
            </a:r>
          </a:p>
          <a:p>
            <a:r>
              <a:rPr lang="cs-CZ" dirty="0" smtClean="0"/>
              <a:t>Prázdný prostor je </a:t>
            </a:r>
            <a:r>
              <a:rPr lang="cs-CZ" b="1" dirty="0" smtClean="0"/>
              <a:t>vztažný</a:t>
            </a:r>
            <a:r>
              <a:rPr lang="cs-CZ" dirty="0" smtClean="0"/>
              <a:t>, ale polohu a pohyb k němu vztahujeme pouze myšleně.</a:t>
            </a:r>
          </a:p>
        </p:txBody>
      </p:sp>
    </p:spTree>
    <p:extLst>
      <p:ext uri="{BB962C8B-B14F-4D97-AF65-F5344CB8AC3E}">
        <p14:creationId xmlns:p14="http://schemas.microsoft.com/office/powerpoint/2010/main" val="10312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27856"/>
            <a:ext cx="8229600" cy="9528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Void</a:t>
            </a:r>
            <a:r>
              <a:rPr lang="cs-CZ" smtClean="0"/>
              <a:t/>
            </a:r>
            <a:br>
              <a:rPr lang="cs-CZ" smtClean="0"/>
            </a:br>
            <a:r>
              <a:rPr lang="cs-CZ" sz="2000" u="sng" smtClean="0">
                <a:hlinkClick r:id="rId2"/>
              </a:rPr>
              <a:t>https://en.wikipedia.org/wiki/Void_(astronomy</a:t>
            </a:r>
            <a:r>
              <a:rPr lang="cs-CZ" sz="2000" smtClean="0"/>
              <a:t>)</a:t>
            </a:r>
            <a:endParaRPr lang="cs-CZ" sz="20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1124743"/>
            <a:ext cx="3372598" cy="574710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800" b="1" i="1" dirty="0" smtClean="0"/>
              <a:t>Kosmické prázdnoty (</a:t>
            </a:r>
            <a:r>
              <a:rPr lang="cs-CZ" sz="3800" b="1" i="1" dirty="0" err="1" smtClean="0"/>
              <a:t>voids</a:t>
            </a:r>
            <a:r>
              <a:rPr lang="cs-CZ" sz="3800" b="1" i="1" dirty="0" smtClean="0"/>
              <a:t>)</a:t>
            </a:r>
            <a:r>
              <a:rPr lang="cs-CZ" sz="3800" i="1" dirty="0" smtClean="0"/>
              <a:t> jsou obrovské prostory mezi vlákny </a:t>
            </a:r>
            <a:r>
              <a:rPr lang="cs-CZ" sz="3800" dirty="0" smtClean="0"/>
              <a:t>galaxií.</a:t>
            </a:r>
          </a:p>
          <a:p>
            <a:r>
              <a:rPr lang="cs-CZ" sz="3800" dirty="0" smtClean="0"/>
              <a:t>Tam kde chybí </a:t>
            </a:r>
            <a:r>
              <a:rPr lang="cs-CZ" sz="3800" dirty="0" err="1" smtClean="0"/>
              <a:t>superhrozny</a:t>
            </a:r>
            <a:r>
              <a:rPr lang="cs-CZ" sz="3800" dirty="0" smtClean="0"/>
              <a:t> vzniknou </a:t>
            </a:r>
            <a:r>
              <a:rPr lang="cs-CZ" sz="3800" dirty="0" err="1" smtClean="0"/>
              <a:t>supervoidy</a:t>
            </a:r>
            <a:r>
              <a:rPr lang="cs-CZ" sz="3800" dirty="0" smtClean="0"/>
              <a:t>! A tam, kde jsou </a:t>
            </a:r>
            <a:r>
              <a:rPr lang="cs-CZ" sz="3800" dirty="0" err="1" smtClean="0"/>
              <a:t>supervoidy</a:t>
            </a:r>
            <a:r>
              <a:rPr lang="cs-CZ" sz="3800" dirty="0" smtClean="0"/>
              <a:t> chybí </a:t>
            </a:r>
            <a:r>
              <a:rPr lang="cs-CZ" sz="3800" dirty="0" err="1" smtClean="0"/>
              <a:t>superhrozny</a:t>
            </a:r>
            <a:r>
              <a:rPr lang="cs-CZ" sz="3800" dirty="0" smtClean="0"/>
              <a:t>!  </a:t>
            </a:r>
          </a:p>
          <a:p>
            <a:r>
              <a:rPr lang="cs-CZ" sz="3800" b="1" i="1" dirty="0" smtClean="0"/>
              <a:t>Velkorozměrová struktura:  </a:t>
            </a:r>
            <a:r>
              <a:rPr lang="cs-CZ" sz="3800" i="1" dirty="0" err="1" smtClean="0"/>
              <a:t>Voidy</a:t>
            </a:r>
            <a:r>
              <a:rPr lang="cs-CZ" sz="3800" i="1" dirty="0" smtClean="0"/>
              <a:t> ; Stěny: Hrozny, Vlákna.</a:t>
            </a:r>
          </a:p>
          <a:p>
            <a:r>
              <a:rPr lang="cs-CZ" sz="3800" dirty="0" smtClean="0"/>
              <a:t>Při prudkém počátečním rozpínání (inflaci) se „hmota“ musela rozpínat hodně stejnorodě a vznik a dokonce růst obrovských „mezer“ mezi vlákny s nahromaděnými galaxiemi nedává smysl. </a:t>
            </a:r>
          </a:p>
          <a:p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3358196" y="1026541"/>
            <a:ext cx="5776913" cy="5524500"/>
            <a:chOff x="2297" y="4352"/>
            <a:chExt cx="7220" cy="6904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297" y="4352"/>
              <a:ext cx="7220" cy="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297" y="4378"/>
              <a:ext cx="7220" cy="6852"/>
              <a:chOff x="2297" y="4212"/>
              <a:chExt cx="7220" cy="7018"/>
            </a:xfrm>
          </p:grpSpPr>
          <p:pic>
            <p:nvPicPr>
              <p:cNvPr id="7" name="Picture 5" descr="https://upload.wikimedia.org/wikipedia/commons/thumb/2/22/Galaxy_superclusters_and_galaxy_voids.png/1024px-Galaxy_superclusters_and_galaxy_voids.png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" y="4212"/>
                <a:ext cx="7211" cy="6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297" y="10837"/>
                <a:ext cx="7211" cy="3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 36. Převzatý: </a:t>
                </a:r>
                <a:r>
                  <a:rPr kumimoji="0" lang="cs-CZ" altLang="cs-CZ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Mapa galaktických prázdnot (voids). Převzato.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391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Kapitola 2: Strukturnost základního pole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68" y="2388787"/>
            <a:ext cx="6486087" cy="341647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Místo chaosu </a:t>
            </a:r>
            <a:r>
              <a:rPr lang="cs-CZ" dirty="0" err="1" smtClean="0"/>
              <a:t>kosmonů</a:t>
            </a:r>
            <a:r>
              <a:rPr lang="cs-CZ" dirty="0" smtClean="0"/>
              <a:t> zaveďme </a:t>
            </a:r>
            <a:r>
              <a:rPr lang="cs-CZ" b="1" dirty="0" smtClean="0"/>
              <a:t>náhradní klidné rovnoběžné </a:t>
            </a:r>
            <a:r>
              <a:rPr lang="cs-CZ" b="1" dirty="0" err="1" smtClean="0"/>
              <a:t>irady</a:t>
            </a:r>
            <a:r>
              <a:rPr lang="cs-CZ" dirty="0" smtClean="0"/>
              <a:t>, vzájemně kolmé.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iradů</a:t>
            </a:r>
            <a:r>
              <a:rPr lang="cs-CZ" dirty="0" smtClean="0"/>
              <a:t> lze zkonkretizovat </a:t>
            </a:r>
            <a:r>
              <a:rPr lang="cs-CZ" b="1" dirty="0" smtClean="0"/>
              <a:t>topologii prostoru. </a:t>
            </a:r>
            <a:r>
              <a:rPr lang="cs-CZ" dirty="0" err="1" smtClean="0"/>
              <a:t>Irady</a:t>
            </a:r>
            <a:r>
              <a:rPr lang="cs-CZ" dirty="0" smtClean="0"/>
              <a:t> jsou tvořeny kvanty </a:t>
            </a:r>
            <a:r>
              <a:rPr lang="cs-CZ" dirty="0" err="1" smtClean="0"/>
              <a:t>kosmony</a:t>
            </a:r>
            <a:r>
              <a:rPr lang="cs-CZ" dirty="0" smtClean="0"/>
              <a:t>. </a:t>
            </a:r>
            <a:r>
              <a:rPr lang="cs-CZ" b="1" dirty="0" smtClean="0"/>
              <a:t>Prostor je kvantován.</a:t>
            </a:r>
          </a:p>
          <a:p>
            <a:pPr marL="0" indent="0" algn="ctr">
              <a:buNone/>
            </a:pPr>
            <a:r>
              <a:rPr lang="cs-CZ" sz="4000" b="1" dirty="0" smtClean="0"/>
              <a:t>Kapitola 3: Základní setrvačná částice</a:t>
            </a:r>
            <a:endParaRPr lang="cs-CZ" sz="4000" dirty="0" smtClean="0"/>
          </a:p>
          <a:p>
            <a:r>
              <a:rPr lang="cs-CZ" dirty="0" smtClean="0"/>
              <a:t>Vzniká </a:t>
            </a:r>
            <a:r>
              <a:rPr lang="cs-CZ" b="1" dirty="0" smtClean="0"/>
              <a:t>z  </a:t>
            </a:r>
            <a:r>
              <a:rPr lang="cs-CZ" b="1" dirty="0" err="1" smtClean="0"/>
              <a:t>kosmonu</a:t>
            </a:r>
            <a:r>
              <a:rPr lang="cs-CZ" b="1" dirty="0" smtClean="0"/>
              <a:t> </a:t>
            </a:r>
            <a:r>
              <a:rPr lang="cs-CZ" dirty="0" smtClean="0"/>
              <a:t>při zachování jeho energie h</a:t>
            </a:r>
            <a:r>
              <a:rPr lang="cs-CZ" dirty="0" smtClean="0">
                <a:sym typeface="Symbol"/>
              </a:rPr>
              <a:t></a:t>
            </a:r>
            <a:r>
              <a:rPr lang="cs-CZ" dirty="0" smtClean="0"/>
              <a:t> hybnosti </a:t>
            </a:r>
            <a:r>
              <a:rPr lang="cs-CZ" dirty="0" smtClean="0">
                <a:sym typeface="Symbol"/>
              </a:rPr>
              <a:t>c</a:t>
            </a:r>
            <a:r>
              <a:rPr lang="cs-CZ" dirty="0" smtClean="0"/>
              <a:t> i momentu </a:t>
            </a:r>
            <a:r>
              <a:rPr lang="cs-CZ" i="1" dirty="0" smtClean="0"/>
              <a:t>h</a:t>
            </a:r>
            <a:r>
              <a:rPr lang="cs-CZ" i="1" baseline="-25000" dirty="0" smtClean="0"/>
              <a:t>0</a:t>
            </a:r>
            <a:r>
              <a:rPr lang="cs-CZ" i="1" dirty="0" smtClean="0"/>
              <a:t> = </a:t>
            </a:r>
            <a:r>
              <a:rPr lang="cs-CZ" i="1" dirty="0" smtClean="0">
                <a:sym typeface="Symbol"/>
              </a:rPr>
              <a:t></a:t>
            </a:r>
            <a:r>
              <a:rPr lang="cs-CZ" i="1" dirty="0" err="1" smtClean="0">
                <a:sym typeface="Symbol"/>
              </a:rPr>
              <a:t>ac</a:t>
            </a:r>
            <a:r>
              <a:rPr lang="cs-CZ" i="1" dirty="0" smtClean="0">
                <a:sym typeface="Symbol"/>
              </a:rPr>
              <a:t> </a:t>
            </a:r>
            <a:r>
              <a:rPr lang="cs-CZ" dirty="0" smtClean="0"/>
              <a:t>jeho vnitřní hybnosti: </a:t>
            </a:r>
            <a:r>
              <a:rPr lang="cs-CZ" b="1" dirty="0" smtClean="0"/>
              <a:t>toroid</a:t>
            </a:r>
          </a:p>
          <a:p>
            <a:r>
              <a:rPr lang="cs-CZ" dirty="0" smtClean="0"/>
              <a:t>Vznikne</a:t>
            </a:r>
            <a:r>
              <a:rPr lang="cs-CZ" b="1" dirty="0" smtClean="0"/>
              <a:t> sekundární </a:t>
            </a:r>
            <a:r>
              <a:rPr lang="cs-CZ" dirty="0" smtClean="0"/>
              <a:t>moment hybnosti </a:t>
            </a: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78168" y="646686"/>
            <a:ext cx="6486087" cy="1742101"/>
            <a:chOff x="2551" y="4988"/>
            <a:chExt cx="7149" cy="1921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551" y="4988"/>
              <a:ext cx="7149" cy="19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804" y="5040"/>
              <a:ext cx="6433" cy="1869"/>
              <a:chOff x="933" y="1992"/>
              <a:chExt cx="8107" cy="2354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0" r="3799" b="20593"/>
              <a:stretch>
                <a:fillRect/>
              </a:stretch>
            </p:blipFill>
            <p:spPr bwMode="auto">
              <a:xfrm>
                <a:off x="933" y="1992"/>
                <a:ext cx="8107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117" y="3840"/>
                <a:ext cx="3938" cy="5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A3. Topologie prostoru</a:t>
                </a:r>
              </a:p>
            </p:txBody>
          </p:sp>
        </p:grpSp>
      </p:grpSp>
      <p:grpSp>
        <p:nvGrpSpPr>
          <p:cNvPr id="9" name="Group 7"/>
          <p:cNvGrpSpPr>
            <a:grpSpLocks noChangeAspect="1"/>
          </p:cNvGrpSpPr>
          <p:nvPr/>
        </p:nvGrpSpPr>
        <p:grpSpPr bwMode="auto">
          <a:xfrm>
            <a:off x="6623391" y="654788"/>
            <a:ext cx="2523610" cy="2404825"/>
            <a:chOff x="3705" y="4582"/>
            <a:chExt cx="2709" cy="2581"/>
          </a:xfrm>
        </p:grpSpPr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3705" y="4582"/>
              <a:ext cx="2643" cy="25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771" y="4585"/>
              <a:ext cx="2643" cy="2547"/>
              <a:chOff x="77" y="-106"/>
              <a:chExt cx="3329" cy="3208"/>
            </a:xfrm>
          </p:grpSpPr>
          <p:sp>
            <p:nvSpPr>
              <p:cNvPr id="12" name="Rectangle 54"/>
              <p:cNvSpPr>
                <a:spLocks noChangeArrowheads="1"/>
              </p:cNvSpPr>
              <p:nvPr/>
            </p:nvSpPr>
            <p:spPr bwMode="auto">
              <a:xfrm>
                <a:off x="77" y="-106"/>
                <a:ext cx="3329" cy="3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>
                <a:off x="329" y="-23"/>
                <a:ext cx="2881" cy="3049"/>
                <a:chOff x="329" y="-23"/>
                <a:chExt cx="2881" cy="3049"/>
              </a:xfrm>
            </p:grpSpPr>
            <p:cxnSp>
              <p:nvCxnSpPr>
                <p:cNvPr id="14" name="Line 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31" y="-2"/>
                  <a:ext cx="216" cy="186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Line 57"/>
                <p:cNvCxnSpPr>
                  <a:cxnSpLocks noChangeShapeType="1"/>
                </p:cNvCxnSpPr>
                <p:nvPr/>
              </p:nvCxnSpPr>
              <p:spPr bwMode="auto">
                <a:xfrm>
                  <a:off x="1797" y="-12"/>
                  <a:ext cx="150" cy="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Lin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88" y="-2"/>
                  <a:ext cx="217" cy="184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Line 59"/>
                <p:cNvCxnSpPr>
                  <a:cxnSpLocks noChangeShapeType="1"/>
                </p:cNvCxnSpPr>
                <p:nvPr/>
              </p:nvCxnSpPr>
              <p:spPr bwMode="auto">
                <a:xfrm>
                  <a:off x="1588" y="192"/>
                  <a:ext cx="142" cy="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Line 6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48" y="-13"/>
                  <a:ext cx="8" cy="603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Line 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9" y="196"/>
                  <a:ext cx="4" cy="148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Lin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16" y="379"/>
                  <a:ext cx="1448" cy="1496"/>
                </a:xfrm>
                <a:prstGeom prst="line">
                  <a:avLst/>
                </a:prstGeom>
                <a:noFill/>
                <a:ln w="9360" cap="rnd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Line 63"/>
                <p:cNvCxnSpPr>
                  <a:cxnSpLocks noChangeShapeType="1"/>
                </p:cNvCxnSpPr>
                <p:nvPr/>
              </p:nvCxnSpPr>
              <p:spPr bwMode="auto">
                <a:xfrm>
                  <a:off x="1939" y="610"/>
                  <a:ext cx="607" cy="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Line 64"/>
                <p:cNvCxnSpPr>
                  <a:cxnSpLocks noChangeShapeType="1"/>
                </p:cNvCxnSpPr>
                <p:nvPr/>
              </p:nvCxnSpPr>
              <p:spPr bwMode="auto">
                <a:xfrm>
                  <a:off x="2544" y="618"/>
                  <a:ext cx="7" cy="423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Line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67" y="620"/>
                  <a:ext cx="169" cy="184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Line 66"/>
                <p:cNvCxnSpPr>
                  <a:cxnSpLocks noChangeShapeType="1"/>
                </p:cNvCxnSpPr>
                <p:nvPr/>
              </p:nvCxnSpPr>
              <p:spPr bwMode="auto">
                <a:xfrm>
                  <a:off x="2367" y="815"/>
                  <a:ext cx="9" cy="445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Line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01" y="1036"/>
                  <a:ext cx="150" cy="206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Line 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31" y="814"/>
                  <a:ext cx="623" cy="1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Line 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20" y="1265"/>
                  <a:ext cx="644" cy="6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Line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37" y="85"/>
                  <a:ext cx="1350" cy="1342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Line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88" y="180"/>
                  <a:ext cx="0" cy="635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Line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4" y="606"/>
                  <a:ext cx="574" cy="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Line 73"/>
                <p:cNvCxnSpPr>
                  <a:cxnSpLocks noChangeShapeType="1"/>
                </p:cNvCxnSpPr>
                <p:nvPr/>
              </p:nvCxnSpPr>
              <p:spPr bwMode="auto">
                <a:xfrm>
                  <a:off x="1610" y="618"/>
                  <a:ext cx="337" cy="0"/>
                </a:xfrm>
                <a:prstGeom prst="line">
                  <a:avLst/>
                </a:prstGeom>
                <a:noFill/>
                <a:ln w="6480" cap="sq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Line 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1" y="808"/>
                  <a:ext cx="1072" cy="3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Line 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72" y="817"/>
                  <a:ext cx="591" cy="61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Line 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7" y="1279"/>
                  <a:ext cx="623" cy="4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Line 77"/>
                <p:cNvCxnSpPr>
                  <a:cxnSpLocks noChangeShapeType="1"/>
                </p:cNvCxnSpPr>
                <p:nvPr/>
              </p:nvCxnSpPr>
              <p:spPr bwMode="auto">
                <a:xfrm>
                  <a:off x="1599" y="1410"/>
                  <a:ext cx="0" cy="284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Line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25" y="1261"/>
                  <a:ext cx="611" cy="636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" name="Rectangle 79"/>
                <p:cNvSpPr>
                  <a:spLocks noChangeArrowheads="1"/>
                </p:cNvSpPr>
                <p:nvPr/>
              </p:nvSpPr>
              <p:spPr bwMode="auto">
                <a:xfrm>
                  <a:off x="994" y="1442"/>
                  <a:ext cx="128" cy="472"/>
                </a:xfrm>
                <a:prstGeom prst="rect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cxnSp>
              <p:nvCxnSpPr>
                <p:cNvPr id="38" name="Line 8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71" y="610"/>
                  <a:ext cx="8" cy="657"/>
                </a:xfrm>
                <a:prstGeom prst="line">
                  <a:avLst/>
                </a:prstGeom>
                <a:noFill/>
                <a:ln w="6480" cap="sq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Line 81"/>
                <p:cNvCxnSpPr>
                  <a:cxnSpLocks noChangeShapeType="1"/>
                </p:cNvCxnSpPr>
                <p:nvPr/>
              </p:nvCxnSpPr>
              <p:spPr bwMode="auto">
                <a:xfrm>
                  <a:off x="884" y="1049"/>
                  <a:ext cx="1683" cy="5"/>
                </a:xfrm>
                <a:prstGeom prst="line">
                  <a:avLst/>
                </a:prstGeom>
                <a:noFill/>
                <a:ln w="6480" cap="sq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Line 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97" y="616"/>
                  <a:ext cx="579" cy="598"/>
                </a:xfrm>
                <a:prstGeom prst="line">
                  <a:avLst/>
                </a:prstGeom>
                <a:noFill/>
                <a:ln w="6480" cap="rnd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Line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01" y="412"/>
                  <a:ext cx="194" cy="198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Line 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73" y="60"/>
                  <a:ext cx="403" cy="391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Line 85"/>
                <p:cNvCxnSpPr>
                  <a:cxnSpLocks noChangeShapeType="1"/>
                </p:cNvCxnSpPr>
                <p:nvPr/>
              </p:nvCxnSpPr>
              <p:spPr bwMode="auto">
                <a:xfrm>
                  <a:off x="1983" y="1279"/>
                  <a:ext cx="0" cy="284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Line 86"/>
                <p:cNvCxnSpPr>
                  <a:cxnSpLocks noChangeShapeType="1"/>
                </p:cNvCxnSpPr>
                <p:nvPr/>
              </p:nvCxnSpPr>
              <p:spPr bwMode="auto">
                <a:xfrm>
                  <a:off x="1596" y="848"/>
                  <a:ext cx="11" cy="591"/>
                </a:xfrm>
                <a:prstGeom prst="line">
                  <a:avLst/>
                </a:prstGeom>
                <a:noFill/>
                <a:ln w="6480" cap="sq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Line 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8" y="1285"/>
                  <a:ext cx="571" cy="1"/>
                </a:xfrm>
                <a:prstGeom prst="line">
                  <a:avLst/>
                </a:prstGeom>
                <a:noFill/>
                <a:ln w="6480" cap="sq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Line 88"/>
                <p:cNvCxnSpPr>
                  <a:cxnSpLocks noChangeShapeType="1"/>
                </p:cNvCxnSpPr>
                <p:nvPr/>
              </p:nvCxnSpPr>
              <p:spPr bwMode="auto">
                <a:xfrm>
                  <a:off x="1818" y="-23"/>
                  <a:ext cx="41" cy="1608"/>
                </a:xfrm>
                <a:prstGeom prst="line">
                  <a:avLst/>
                </a:prstGeom>
                <a:noFill/>
                <a:ln w="6480" cap="sq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29" y="1797"/>
                  <a:ext cx="2881" cy="1229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Obr. A4. Prostor vytvořený třemi na sebe kolmými svazky rovnoběžných </a:t>
                  </a:r>
                  <a:r>
                    <a:rPr kumimoji="0" lang="cs-CZ" altLang="cs-CZ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iradů</a:t>
                  </a:r>
                  <a:endParaRPr kumimoji="0" lang="cs-CZ" altLang="cs-CZ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8" name="Group 55"/>
          <p:cNvGrpSpPr>
            <a:grpSpLocks noChangeAspect="1"/>
          </p:cNvGrpSpPr>
          <p:nvPr/>
        </p:nvGrpSpPr>
        <p:grpSpPr bwMode="auto">
          <a:xfrm>
            <a:off x="6611596" y="3194768"/>
            <a:ext cx="2458880" cy="2576731"/>
            <a:chOff x="5297" y="3665"/>
            <a:chExt cx="2443" cy="2558"/>
          </a:xfrm>
        </p:grpSpPr>
        <p:sp>
          <p:nvSpPr>
            <p:cNvPr id="49" name="AutoShape 56"/>
            <p:cNvSpPr>
              <a:spLocks noChangeAspect="1" noChangeArrowheads="1"/>
            </p:cNvSpPr>
            <p:nvPr/>
          </p:nvSpPr>
          <p:spPr bwMode="auto">
            <a:xfrm>
              <a:off x="5297" y="3665"/>
              <a:ext cx="2443" cy="25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5384" y="3804"/>
              <a:ext cx="2356" cy="2419"/>
              <a:chOff x="5384" y="3804"/>
              <a:chExt cx="2356" cy="2419"/>
            </a:xfrm>
          </p:grpSpPr>
          <p:grpSp>
            <p:nvGrpSpPr>
              <p:cNvPr id="51" name="Group 58"/>
              <p:cNvGrpSpPr>
                <a:grpSpLocks/>
              </p:cNvGrpSpPr>
              <p:nvPr/>
            </p:nvGrpSpPr>
            <p:grpSpPr bwMode="auto">
              <a:xfrm>
                <a:off x="5384" y="3804"/>
                <a:ext cx="2356" cy="2419"/>
                <a:chOff x="5418" y="3804"/>
                <a:chExt cx="2322" cy="2419"/>
              </a:xfrm>
            </p:grpSpPr>
            <p:pic>
              <p:nvPicPr>
                <p:cNvPr id="54" name="Picture 59" descr="image25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641"/>
                <a:stretch>
                  <a:fillRect/>
                </a:stretch>
              </p:blipFill>
              <p:spPr bwMode="auto">
                <a:xfrm>
                  <a:off x="5418" y="3804"/>
                  <a:ext cx="2322" cy="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419" y="5490"/>
                  <a:ext cx="2313" cy="7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Obr. A5. Setrvačná částice jako toroid</a:t>
                  </a:r>
                </a:p>
              </p:txBody>
            </p:sp>
          </p:grpSp>
          <p:sp>
            <p:nvSpPr>
              <p:cNvPr id="52" name="Arc 61"/>
              <p:cNvSpPr>
                <a:spLocks/>
              </p:cNvSpPr>
              <p:nvPr/>
            </p:nvSpPr>
            <p:spPr bwMode="auto">
              <a:xfrm>
                <a:off x="7191" y="4521"/>
                <a:ext cx="254" cy="17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" name="Line 62"/>
              <p:cNvSpPr>
                <a:spLocks noChangeShapeType="1"/>
              </p:cNvSpPr>
              <p:nvPr/>
            </p:nvSpPr>
            <p:spPr bwMode="auto">
              <a:xfrm flipH="1" flipV="1">
                <a:off x="7139" y="4503"/>
                <a:ext cx="122" cy="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graphicFrame>
        <p:nvGraphicFramePr>
          <p:cNvPr id="56" name="Objek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30135"/>
              </p:ext>
            </p:extLst>
          </p:nvPr>
        </p:nvGraphicFramePr>
        <p:xfrm>
          <a:off x="5021826" y="5073425"/>
          <a:ext cx="1122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Rovnice" r:id="rId5" imgW="622030" imgH="241195" progId="Equation.3">
                  <p:embed/>
                </p:oleObj>
              </mc:Choice>
              <mc:Fallback>
                <p:oleObj name="Rovnice" r:id="rId5" imgW="622030" imgH="241195" progId="Equation.3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826" y="5073425"/>
                        <a:ext cx="11223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7279"/>
              </p:ext>
            </p:extLst>
          </p:nvPr>
        </p:nvGraphicFramePr>
        <p:xfrm>
          <a:off x="468313" y="6021388"/>
          <a:ext cx="9350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Rovnice" r:id="rId7" imgW="533169" imgH="393529" progId="Equation.3">
                  <p:embed/>
                </p:oleObj>
              </mc:Choice>
              <mc:Fallback>
                <p:oleObj name="Rovnice" r:id="rId7" imgW="533169" imgH="393529" progId="Equation.3">
                  <p:embed/>
                  <p:pic>
                    <p:nvPicPr>
                      <p:cNvPr id="0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21388"/>
                        <a:ext cx="9350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613299"/>
              </p:ext>
            </p:extLst>
          </p:nvPr>
        </p:nvGraphicFramePr>
        <p:xfrm>
          <a:off x="1879600" y="6021388"/>
          <a:ext cx="871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Rovnice" r:id="rId9" imgW="495085" imgH="393529" progId="Equation.3">
                  <p:embed/>
                </p:oleObj>
              </mc:Choice>
              <mc:Fallback>
                <p:oleObj name="Rovnice" r:id="rId9" imgW="495085" imgH="393529" progId="Equation.3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6021388"/>
                        <a:ext cx="8715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704514"/>
              </p:ext>
            </p:extLst>
          </p:nvPr>
        </p:nvGraphicFramePr>
        <p:xfrm>
          <a:off x="3492500" y="6021388"/>
          <a:ext cx="4073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Rovnice" r:id="rId11" imgW="2209680" imgH="393480" progId="Equation.3">
                  <p:embed/>
                </p:oleObj>
              </mc:Choice>
              <mc:Fallback>
                <p:oleObj name="Rovnice" r:id="rId11" imgW="2209680" imgH="393480" progId="Equation.3">
                  <p:embed/>
                  <p:pic>
                    <p:nvPicPr>
                      <p:cNvPr id="0" name="Objek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6021388"/>
                        <a:ext cx="40735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17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836712"/>
            <a:ext cx="9140350" cy="48245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 smtClean="0"/>
              <a:t>Jako mnohem lepší vysvětlení se jeví obdoba rezonančních obrazců na kmitajících plochách.</a:t>
            </a:r>
          </a:p>
          <a:p>
            <a:r>
              <a:rPr lang="cs-CZ" sz="2600" dirty="0" smtClean="0"/>
              <a:t>Tyto oscilace budou různého kmitočtu a tak vlákna galaxií jsou dost nepravidelná.</a:t>
            </a:r>
          </a:p>
          <a:p>
            <a:endParaRPr lang="cs-CZ" sz="13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 smtClean="0"/>
              <a:t>Žijeme v kosmické prázdnotě, jak potvrzuje nová studie</a:t>
            </a:r>
            <a:r>
              <a:rPr lang="cs-CZ" dirty="0" smtClean="0"/>
              <a:t> </a:t>
            </a:r>
            <a:r>
              <a:rPr lang="cs-CZ" sz="2400" u="sng" dirty="0" smtClean="0">
                <a:hlinkClick r:id="rId2"/>
              </a:rPr>
              <a:t>https://www.space.com/37191-we-live-in-a-cosmic-void.html</a:t>
            </a:r>
            <a:endParaRPr lang="cs-CZ" sz="2400" u="sng" dirty="0" smtClean="0"/>
          </a:p>
          <a:p>
            <a:r>
              <a:rPr lang="cs-CZ" sz="2400" i="1" dirty="0" smtClean="0"/>
              <a:t>Kosmická prázdnota, která obsahuje Mléčnou dráhu, se také nazývá prázdnota </a:t>
            </a:r>
            <a:r>
              <a:rPr lang="cs-CZ" sz="2400" i="1" dirty="0" err="1" smtClean="0"/>
              <a:t>Keenanova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Bargerova</a:t>
            </a:r>
            <a:r>
              <a:rPr lang="cs-CZ" sz="2400" i="1" dirty="0" smtClean="0"/>
              <a:t> a </a:t>
            </a:r>
            <a:r>
              <a:rPr lang="cs-CZ" sz="2400" i="1" dirty="0" err="1" smtClean="0"/>
              <a:t>Cowieho</a:t>
            </a:r>
            <a:r>
              <a:rPr lang="cs-CZ" sz="2400" i="1" dirty="0" smtClean="0"/>
              <a:t> (KBC, podle tří astronomů).</a:t>
            </a:r>
          </a:p>
          <a:p>
            <a:r>
              <a:rPr lang="cs-CZ" sz="2400" dirty="0" smtClean="0"/>
              <a:t>Umístění naší galaxie v obrovské prázdnotě (</a:t>
            </a:r>
            <a:r>
              <a:rPr lang="cs-CZ" sz="2400" dirty="0" err="1" smtClean="0"/>
              <a:t>voidu</a:t>
            </a:r>
            <a:r>
              <a:rPr lang="cs-CZ" sz="2400" dirty="0" smtClean="0"/>
              <a:t>) nám umožňuje průzkum „hlubokého“ vesmíru,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tj. do obrovských vzdáleností.  </a:t>
            </a:r>
            <a:endParaRPr lang="cs-CZ" sz="2400" dirty="0"/>
          </a:p>
        </p:txBody>
      </p:sp>
      <p:pic>
        <p:nvPicPr>
          <p:cNvPr id="4" name="Picture 4" descr="Hubbleův teleskop má problém s gyroskopem. Pokud se ho nepodaří opravit,  přejde do omezeného režimu | iROZHLAS - spolehlivé zprá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94" y="4907370"/>
            <a:ext cx="3455052" cy="19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853886" y="589226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Hubbleův</a:t>
            </a:r>
            <a:r>
              <a:rPr lang="cs-CZ" dirty="0" smtClean="0"/>
              <a:t> vesmírný dalekohled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646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13905"/>
            <a:ext cx="8229600" cy="6787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smtClean="0"/>
              <a:t>Empty space</a:t>
            </a:r>
            <a:r>
              <a:rPr lang="cs-CZ" sz="3600" smtClean="0"/>
              <a:t> </a:t>
            </a:r>
            <a:r>
              <a:rPr lang="cs-CZ" sz="2400" u="sng" smtClean="0">
                <a:hlinkClick r:id="rId2"/>
              </a:rPr>
              <a:t>https://en.wikipedia.org/wiki/Empty_space</a:t>
            </a:r>
            <a:endParaRPr lang="cs-CZ" sz="24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737320"/>
            <a:ext cx="9144000" cy="61206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00" b="1" i="1" dirty="0" smtClean="0"/>
              <a:t>Prázdný prostor </a:t>
            </a:r>
            <a:r>
              <a:rPr lang="cs-CZ" sz="3100" i="1" dirty="0" smtClean="0"/>
              <a:t>(</a:t>
            </a:r>
            <a:r>
              <a:rPr lang="cs-CZ" sz="3100" i="1" dirty="0" err="1" smtClean="0"/>
              <a:t>empty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space</a:t>
            </a:r>
            <a:r>
              <a:rPr lang="cs-CZ" sz="3100" i="1" dirty="0" smtClean="0"/>
              <a:t>) může odkazovat na: vnější prostor, vakuum, volný prostor, vakuový stav, matematickou fyziku, </a:t>
            </a:r>
            <a:r>
              <a:rPr lang="cs-CZ" sz="3100" i="1" dirty="0" err="1" smtClean="0"/>
              <a:t>void</a:t>
            </a:r>
            <a:r>
              <a:rPr lang="cs-CZ" sz="3100" i="1" dirty="0" smtClean="0"/>
              <a:t>.</a:t>
            </a:r>
          </a:p>
          <a:p>
            <a:r>
              <a:rPr lang="cs-CZ" sz="3100" b="1" dirty="0" smtClean="0"/>
              <a:t>Vnější prostor</a:t>
            </a:r>
            <a:r>
              <a:rPr lang="cs-CZ" sz="3100" dirty="0" smtClean="0"/>
              <a:t> (</a:t>
            </a:r>
            <a:r>
              <a:rPr lang="cs-CZ" sz="3100" u="sng" dirty="0" smtClean="0">
                <a:hlinkClick r:id="rId3"/>
              </a:rPr>
              <a:t>https://en.wikipedia.org/wiki/</a:t>
            </a:r>
            <a:r>
              <a:rPr lang="cs-CZ" sz="3100" u="sng" dirty="0" err="1" smtClean="0">
                <a:hlinkClick r:id="rId3"/>
              </a:rPr>
              <a:t>Outer_space</a:t>
            </a:r>
            <a:r>
              <a:rPr lang="cs-CZ" sz="3100" u="sng" dirty="0" smtClean="0"/>
              <a:t>)</a:t>
            </a:r>
            <a:r>
              <a:rPr lang="cs-CZ" sz="3100" dirty="0" smtClean="0"/>
              <a:t>  </a:t>
            </a:r>
            <a:r>
              <a:rPr lang="cs-CZ" sz="3100" i="1" dirty="0" smtClean="0"/>
              <a:t>je rozloha (expanse), která existuje vně Země a mezi nebeskými tělesy. Vnější prostor není zcela prázdný (</a:t>
            </a:r>
            <a:r>
              <a:rPr lang="cs-CZ" sz="3100" i="1" dirty="0" err="1" smtClean="0"/>
              <a:t>empty</a:t>
            </a:r>
            <a:r>
              <a:rPr lang="cs-CZ" sz="3100" i="1" dirty="0" smtClean="0"/>
              <a:t>) – je to přísné (hard) vakuum.</a:t>
            </a:r>
          </a:p>
          <a:p>
            <a:r>
              <a:rPr lang="cs-CZ" sz="3100" b="1" dirty="0" smtClean="0"/>
              <a:t>Vakuum</a:t>
            </a:r>
            <a:r>
              <a:rPr lang="cs-CZ" sz="3100" dirty="0" smtClean="0"/>
              <a:t> - viz výše</a:t>
            </a:r>
          </a:p>
          <a:p>
            <a:r>
              <a:rPr lang="cs-CZ" sz="3100" b="1" dirty="0" smtClean="0"/>
              <a:t>Volný prostor</a:t>
            </a:r>
            <a:r>
              <a:rPr lang="cs-CZ" sz="3100" dirty="0" smtClean="0"/>
              <a:t> – </a:t>
            </a:r>
            <a:r>
              <a:rPr lang="cs-CZ" sz="3100" i="1" dirty="0" smtClean="0"/>
              <a:t>přesměrováno ze stránky „Vakuum“</a:t>
            </a:r>
            <a:endParaRPr lang="cs-CZ" sz="3100" dirty="0" smtClean="0"/>
          </a:p>
          <a:p>
            <a:r>
              <a:rPr lang="cs-CZ" sz="3100" b="1" dirty="0" smtClean="0"/>
              <a:t>Kvantový vakuový stav (</a:t>
            </a:r>
            <a:r>
              <a:rPr lang="cs-CZ" sz="3100" u="sng" dirty="0" smtClean="0">
                <a:hlinkClick r:id="rId4"/>
              </a:rPr>
              <a:t>https://en.wikipedia.org/wiki/</a:t>
            </a:r>
            <a:r>
              <a:rPr lang="cs-CZ" sz="3100" u="sng" dirty="0" err="1" smtClean="0">
                <a:hlinkClick r:id="rId4"/>
              </a:rPr>
              <a:t>Quantum_vacuum_state</a:t>
            </a:r>
            <a:r>
              <a:rPr lang="cs-CZ" sz="3100" u="sng" dirty="0" smtClean="0"/>
              <a:t>)</a:t>
            </a:r>
            <a:r>
              <a:rPr lang="cs-CZ" sz="3100" dirty="0" smtClean="0"/>
              <a:t> </a:t>
            </a:r>
            <a:r>
              <a:rPr lang="cs-CZ" sz="3100" i="1" dirty="0"/>
              <a:t>„V teorii kvantového pole je </a:t>
            </a:r>
            <a:r>
              <a:rPr lang="cs-CZ" sz="3100" b="1" i="1" dirty="0"/>
              <a:t>kvantový vakuový stav</a:t>
            </a:r>
            <a:r>
              <a:rPr lang="cs-CZ" sz="3100" i="1" dirty="0"/>
              <a:t> (také zvaný </a:t>
            </a:r>
            <a:r>
              <a:rPr lang="cs-CZ" sz="3100" b="1" i="1" dirty="0"/>
              <a:t>kvantové vakuum</a:t>
            </a:r>
            <a:r>
              <a:rPr lang="cs-CZ" sz="3100" i="1" dirty="0"/>
              <a:t> nebo </a:t>
            </a:r>
            <a:r>
              <a:rPr lang="cs-CZ" sz="3100" b="1" i="1" dirty="0"/>
              <a:t>vakuový stav</a:t>
            </a:r>
            <a:r>
              <a:rPr lang="cs-CZ" sz="3100" i="1" dirty="0"/>
              <a:t>) takový kvantový stav, který má nejnižší možnou energií. Obecně neobsahuje žádné fyzikální částice. Někdy se používá výraz </a:t>
            </a:r>
            <a:r>
              <a:rPr lang="cs-CZ" sz="3100" b="1" i="1" dirty="0"/>
              <a:t>pole nulového bodu</a:t>
            </a:r>
            <a:r>
              <a:rPr lang="cs-CZ" sz="3100" i="1" dirty="0"/>
              <a:t> </a:t>
            </a:r>
            <a:r>
              <a:rPr lang="cs-CZ" sz="3100" i="1" dirty="0" smtClean="0"/>
              <a:t>„ </a:t>
            </a:r>
            <a:r>
              <a:rPr lang="cs-CZ" sz="3100" dirty="0" smtClean="0"/>
              <a:t>Podle naší nomenklatury se jedná o </a:t>
            </a:r>
            <a:r>
              <a:rPr lang="cs-CZ" sz="3100" b="1" dirty="0" smtClean="0"/>
              <a:t>základní energii</a:t>
            </a:r>
            <a:r>
              <a:rPr lang="cs-CZ" sz="3100" dirty="0" smtClean="0"/>
              <a:t>, o základní pole, o základní vlnění.  </a:t>
            </a:r>
          </a:p>
          <a:p>
            <a:r>
              <a:rPr lang="cs-CZ" sz="3100" i="1" dirty="0"/>
              <a:t>„Podle současného stavu pojetí toho, co nazýváme vakuovým stavem, či kvantovým vakuem, nepředstavuje tento „v žádném případě jednoduše prázdný prostor“ (</a:t>
            </a:r>
            <a:r>
              <a:rPr lang="cs-CZ" sz="3100" i="1" dirty="0" err="1"/>
              <a:t>Lambrecht</a:t>
            </a:r>
            <a:r>
              <a:rPr lang="cs-CZ" sz="3100" i="1" dirty="0"/>
              <a:t>; </a:t>
            </a:r>
            <a:r>
              <a:rPr lang="cs-CZ" sz="3100" i="1" dirty="0" err="1"/>
              <a:t>Ray</a:t>
            </a:r>
            <a:r>
              <a:rPr lang="cs-CZ" sz="3100" i="1" dirty="0" smtClean="0"/>
              <a:t>).“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930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err="1" smtClean="0"/>
              <a:t>Empty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space</a:t>
            </a:r>
            <a:endParaRPr lang="cs-CZ" sz="28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692696"/>
            <a:ext cx="9144000" cy="61653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b="1" dirty="0" smtClean="0"/>
              <a:t>Matematická fyzika </a:t>
            </a:r>
            <a:r>
              <a:rPr lang="cs-CZ" sz="3300" dirty="0" smtClean="0"/>
              <a:t>(</a:t>
            </a:r>
            <a:r>
              <a:rPr lang="cs-CZ" sz="3300" u="sng" dirty="0" smtClean="0">
                <a:hlinkClick r:id="rId2"/>
              </a:rPr>
              <a:t>https://en.wikipedia.org/wiki/Mathematical_physics</a:t>
            </a:r>
            <a:r>
              <a:rPr lang="cs-CZ" sz="3300" dirty="0" smtClean="0"/>
              <a:t> : </a:t>
            </a:r>
            <a:r>
              <a:rPr lang="cs-CZ" sz="3300" i="1" dirty="0" smtClean="0"/>
              <a:t>„</a:t>
            </a:r>
            <a:r>
              <a:rPr lang="cs-CZ" sz="3300" b="1" i="1" dirty="0" smtClean="0"/>
              <a:t>Matematická fyzika</a:t>
            </a:r>
            <a:r>
              <a:rPr lang="cs-CZ" sz="3300" i="1" dirty="0" smtClean="0"/>
              <a:t> odkazuje na rozvoj matematických metod.“</a:t>
            </a:r>
          </a:p>
          <a:p>
            <a:r>
              <a:rPr lang="cs-CZ" sz="3300" dirty="0" smtClean="0"/>
              <a:t>Matematický popis vakua je poměrně složitý.</a:t>
            </a:r>
          </a:p>
          <a:p>
            <a:r>
              <a:rPr lang="cs-CZ" sz="3300" dirty="0" smtClean="0"/>
              <a:t>„Ponor“ do matematického popisu vakua spíše zakrývá realitu nebo ji svým způsobem nahrazuje.</a:t>
            </a:r>
          </a:p>
          <a:p>
            <a:r>
              <a:rPr lang="cs-CZ" sz="3300" dirty="0" smtClean="0"/>
              <a:t>Navíc, mnohdy se matematický „výzkum“ považuje za fyzikální ve smyslu experimentální. </a:t>
            </a:r>
          </a:p>
          <a:p>
            <a:r>
              <a:rPr lang="cs-CZ" sz="3300" b="1" dirty="0" err="1" smtClean="0"/>
              <a:t>Void</a:t>
            </a:r>
            <a:r>
              <a:rPr lang="cs-CZ" sz="3300" dirty="0" smtClean="0"/>
              <a:t> - viz výše</a:t>
            </a:r>
          </a:p>
          <a:p>
            <a:pPr marL="0" indent="0">
              <a:buNone/>
            </a:pPr>
            <a:r>
              <a:rPr lang="cs-CZ" sz="4000" b="1" dirty="0" smtClean="0"/>
              <a:t>Závěr 7. apendixu</a:t>
            </a:r>
            <a:endParaRPr lang="cs-CZ" sz="4000" dirty="0" smtClean="0"/>
          </a:p>
          <a:p>
            <a:r>
              <a:rPr lang="cs-CZ" sz="3300" dirty="0" smtClean="0"/>
              <a:t>Je vidět, že mnohá oficiální vysvětlení (psaná</a:t>
            </a:r>
            <a:r>
              <a:rPr lang="cs-CZ" sz="3300" i="1" dirty="0" smtClean="0"/>
              <a:t> kurzívou</a:t>
            </a:r>
            <a:r>
              <a:rPr lang="cs-CZ" sz="3300" dirty="0" smtClean="0"/>
              <a:t>) jsou matoucí a že tedy vlastně zatemňují. </a:t>
            </a:r>
          </a:p>
          <a:p>
            <a:endParaRPr lang="cs-CZ" sz="3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4600" b="1" dirty="0" smtClean="0"/>
              <a:t>Závěr apendixů</a:t>
            </a:r>
            <a:endParaRPr lang="cs-CZ" sz="4600" dirty="0" smtClean="0"/>
          </a:p>
          <a:p>
            <a:r>
              <a:rPr lang="cs-CZ" sz="3300" dirty="0" smtClean="0"/>
              <a:t>Základní myšlenka vyrůstá z poznatku, že energie a hmota se od sebe liší jen kvantitativně, jde o jednu </a:t>
            </a:r>
            <a:r>
              <a:rPr lang="cs-CZ" sz="3300" b="1" dirty="0" smtClean="0"/>
              <a:t>jedinou</a:t>
            </a:r>
            <a:r>
              <a:rPr lang="cs-CZ" sz="3300" dirty="0" smtClean="0"/>
              <a:t> fyzikální entitu. „Hmota“ (vlastně „látka“) je nahuštěná energie, pole je rozprostraněná  energie.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96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40995" y="5445224"/>
            <a:ext cx="8229600" cy="10409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To už není sranda! NASA opět odložila start Webbova telesko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5" y="548680"/>
            <a:ext cx="798476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3415" y="4509121"/>
            <a:ext cx="798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Webbův</a:t>
            </a:r>
            <a:r>
              <a:rPr lang="cs-CZ" dirty="0" smtClean="0"/>
              <a:t> vesmírný dalekohled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50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8086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Apendix 2: Role kvantového vakua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000" b="1" dirty="0" smtClean="0"/>
              <a:t>Podstatou hmotného světa je vakuum</a:t>
            </a:r>
            <a:endParaRPr lang="cs-CZ" sz="4000" dirty="0" smtClean="0"/>
          </a:p>
          <a:p>
            <a:r>
              <a:rPr lang="cs-CZ" dirty="0" smtClean="0"/>
              <a:t>Článek </a:t>
            </a:r>
            <a:r>
              <a:rPr lang="cs-CZ" dirty="0"/>
              <a:t>K. </a:t>
            </a:r>
            <a:r>
              <a:rPr lang="cs-CZ" dirty="0" err="1"/>
              <a:t>Maise</a:t>
            </a:r>
            <a:r>
              <a:rPr lang="cs-CZ" dirty="0"/>
              <a:t> „Primární role kvantového elektromagnetického vakua v gravitaci a kosmologii</a:t>
            </a:r>
            <a:r>
              <a:rPr lang="cs-CZ" dirty="0" smtClean="0"/>
              <a:t>“: </a:t>
            </a:r>
            <a:r>
              <a:rPr lang="cs-CZ" dirty="0"/>
              <a:t>„</a:t>
            </a:r>
            <a:r>
              <a:rPr lang="cs-CZ" i="1" dirty="0" smtClean="0"/>
              <a:t>elektromagnetické </a:t>
            </a:r>
            <a:r>
              <a:rPr lang="cs-CZ" i="1" dirty="0"/>
              <a:t>vlny jsou </a:t>
            </a:r>
            <a:r>
              <a:rPr lang="cs-CZ" i="1" dirty="0" smtClean="0"/>
              <a:t>oscilacemi </a:t>
            </a:r>
            <a:r>
              <a:rPr lang="cs-CZ" b="1" i="1" dirty="0" smtClean="0"/>
              <a:t>… </a:t>
            </a:r>
            <a:r>
              <a:rPr lang="cs-CZ" b="1" i="1" dirty="0"/>
              <a:t>vakuového pole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Úvod: „</a:t>
            </a:r>
            <a:r>
              <a:rPr lang="cs-CZ" i="1" dirty="0" smtClean="0"/>
              <a:t>Nedávné studie považují temnou energii jako složenou hlavně z </a:t>
            </a:r>
            <a:r>
              <a:rPr lang="cs-CZ" b="1" i="1" dirty="0" smtClean="0"/>
              <a:t>energie vakua</a:t>
            </a:r>
            <a:r>
              <a:rPr lang="cs-CZ" dirty="0" smtClean="0"/>
              <a:t>“: Naše základní energie je </a:t>
            </a:r>
            <a:r>
              <a:rPr lang="cs-CZ" b="1" dirty="0" smtClean="0"/>
              <a:t>také</a:t>
            </a:r>
            <a:r>
              <a:rPr lang="cs-CZ" dirty="0" smtClean="0"/>
              <a:t> skrytá (implicitní), ale nerozpíná prostor nebo vesmír. </a:t>
            </a:r>
          </a:p>
          <a:p>
            <a:r>
              <a:rPr lang="cs-CZ" i="1" dirty="0" smtClean="0"/>
              <a:t>„Hustota energie vakua by měla být přibližně </a:t>
            </a:r>
            <a:r>
              <a:rPr lang="cs-CZ" b="1" i="1" dirty="0" smtClean="0"/>
              <a:t>10</a:t>
            </a:r>
            <a:r>
              <a:rPr lang="cs-CZ" b="1" i="1" baseline="30000" dirty="0" smtClean="0"/>
              <a:t>–9</a:t>
            </a:r>
            <a:r>
              <a:rPr lang="cs-CZ" b="1" i="1" dirty="0" smtClean="0"/>
              <a:t> J m</a:t>
            </a:r>
            <a:r>
              <a:rPr lang="cs-CZ" b="1" i="1" baseline="30000" dirty="0" smtClean="0"/>
              <a:t>–3</a:t>
            </a:r>
            <a:r>
              <a:rPr lang="cs-CZ" b="1" i="1" baseline="-25000" dirty="0" smtClean="0"/>
              <a:t>.</a:t>
            </a:r>
            <a:r>
              <a:rPr lang="cs-CZ" i="1" dirty="0" smtClean="0"/>
              <a:t> Rozpor mezi experimentální hodnotou a odlišnými teoretickými odhady je </a:t>
            </a:r>
            <a:r>
              <a:rPr lang="cs-CZ" b="1" i="1" dirty="0" smtClean="0"/>
              <a:t>10</a:t>
            </a:r>
            <a:r>
              <a:rPr lang="cs-CZ" b="1" i="1" baseline="30000" dirty="0" smtClean="0"/>
              <a:t>120</a:t>
            </a:r>
            <a:r>
              <a:rPr lang="cs-CZ" b="1" dirty="0" smtClean="0"/>
              <a:t>,</a:t>
            </a:r>
            <a:r>
              <a:rPr lang="cs-CZ" dirty="0" smtClean="0"/>
              <a:t> </a:t>
            </a:r>
            <a:r>
              <a:rPr lang="cs-CZ" i="1" dirty="0"/>
              <a:t>což představuje vůbec historicky nejhorší rozpor vědecky zjištěný</a:t>
            </a:r>
            <a:r>
              <a:rPr lang="cs-CZ" dirty="0" smtClean="0"/>
              <a:t>.“  Tento rozpor je „standardním“ přístupem neodstranitelný.  </a:t>
            </a:r>
          </a:p>
          <a:p>
            <a:r>
              <a:rPr lang="cs-CZ" b="1" i="1" dirty="0" smtClean="0"/>
              <a:t>Fotony a elektrony/ pozitrony by měly být silně související fyzikální entity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Závěr: </a:t>
            </a:r>
            <a:r>
              <a:rPr lang="cs-CZ" dirty="0"/>
              <a:t>:  „</a:t>
            </a:r>
            <a:r>
              <a:rPr lang="cs-CZ" i="1" dirty="0"/>
              <a:t>Fluktuace základního stavu </a:t>
            </a:r>
            <a:r>
              <a:rPr lang="cs-CZ" i="1" dirty="0" err="1" smtClean="0"/>
              <a:t>elektromagne</a:t>
            </a:r>
            <a:r>
              <a:rPr lang="cs-CZ" i="1" dirty="0" smtClean="0"/>
              <a:t>-</a:t>
            </a:r>
          </a:p>
          <a:p>
            <a:pPr marL="0" indent="0">
              <a:buNone/>
            </a:pPr>
            <a:r>
              <a:rPr lang="cs-CZ" i="1" dirty="0" smtClean="0"/>
              <a:t>      </a:t>
            </a:r>
            <a:r>
              <a:rPr lang="cs-CZ" i="1" dirty="0" err="1" smtClean="0"/>
              <a:t>tického</a:t>
            </a:r>
            <a:r>
              <a:rPr lang="cs-CZ" i="1" dirty="0" smtClean="0"/>
              <a:t> </a:t>
            </a:r>
            <a:r>
              <a:rPr lang="cs-CZ" i="1" dirty="0"/>
              <a:t>pole mohou způsobit </a:t>
            </a:r>
            <a:r>
              <a:rPr lang="cs-CZ" dirty="0"/>
              <a:t>virtuální</a:t>
            </a:r>
            <a:r>
              <a:rPr lang="cs-CZ" i="1" dirty="0"/>
              <a:t> fotony </a:t>
            </a:r>
            <a:r>
              <a:rPr lang="cs-CZ" i="1" dirty="0" err="1" smtClean="0"/>
              <a:t>pozo</a:t>
            </a:r>
            <a:r>
              <a:rPr lang="cs-CZ" i="1" dirty="0" smtClean="0"/>
              <a:t>-</a:t>
            </a:r>
          </a:p>
          <a:p>
            <a:pPr marL="0" indent="0">
              <a:buNone/>
            </a:pPr>
            <a:r>
              <a:rPr lang="cs-CZ" i="1" dirty="0" smtClean="0"/>
              <a:t>      </a:t>
            </a:r>
            <a:r>
              <a:rPr lang="cs-CZ" i="1" dirty="0" err="1" smtClean="0"/>
              <a:t>rované</a:t>
            </a:r>
            <a:r>
              <a:rPr lang="cs-CZ" i="1" dirty="0" smtClean="0"/>
              <a:t> </a:t>
            </a:r>
            <a:r>
              <a:rPr lang="cs-CZ" i="1" dirty="0"/>
              <a:t>hustoty vakuové energie, považované za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příčinu </a:t>
            </a:r>
            <a:r>
              <a:rPr lang="cs-CZ" i="1" dirty="0"/>
              <a:t>… záření kosmického </a:t>
            </a:r>
            <a:r>
              <a:rPr lang="cs-CZ" b="1" i="1" dirty="0" smtClean="0"/>
              <a:t>pozadí</a:t>
            </a:r>
            <a:r>
              <a:rPr lang="cs-CZ" dirty="0" smtClean="0"/>
              <a:t>.“  </a:t>
            </a:r>
          </a:p>
          <a:p>
            <a:r>
              <a:rPr lang="cs-CZ" dirty="0" smtClean="0"/>
              <a:t>Ve vakuu se všecko děje. Všechno z něj vzniká </a:t>
            </a:r>
          </a:p>
          <a:p>
            <a:pPr marL="0" indent="0">
              <a:buNone/>
            </a:pPr>
            <a:r>
              <a:rPr lang="cs-CZ" dirty="0" smtClean="0"/>
              <a:t>     a všechno do něj zaniká.</a:t>
            </a:r>
          </a:p>
          <a:p>
            <a:endParaRPr lang="cs-CZ" dirty="0"/>
          </a:p>
        </p:txBody>
      </p:sp>
      <p:pic>
        <p:nvPicPr>
          <p:cNvPr id="4" name="Picture 17" descr="helix vector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54" y="4646893"/>
            <a:ext cx="273488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9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Kroutící účinek vakua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691" y="529065"/>
            <a:ext cx="6572309" cy="396043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Článek </a:t>
            </a:r>
            <a:r>
              <a:rPr lang="cs-CZ" dirty="0" err="1"/>
              <a:t>Jeremyho</a:t>
            </a:r>
            <a:r>
              <a:rPr lang="cs-CZ" dirty="0"/>
              <a:t> </a:t>
            </a:r>
            <a:r>
              <a:rPr lang="cs-CZ" dirty="0" err="1"/>
              <a:t>Mondaye</a:t>
            </a:r>
            <a:r>
              <a:rPr lang="cs-CZ" u="sng" dirty="0" smtClean="0"/>
              <a:t>: </a:t>
            </a:r>
            <a:r>
              <a:rPr lang="cs-CZ" dirty="0" smtClean="0"/>
              <a:t>„</a:t>
            </a:r>
            <a:r>
              <a:rPr lang="cs-CZ" i="1" dirty="0" smtClean="0"/>
              <a:t>V</a:t>
            </a:r>
            <a:r>
              <a:rPr lang="cs-CZ" i="1" dirty="0"/>
              <a:t> sedmdesátých letech byla zvažována nová konfigurace: Co když optické vlastnosti desek jsou anizotropní – například, když použijeme dvojlomné krystaly, například vápenec? V tomto případě celková volná energie systému závisí nejen na vzdálenosti dvou rovnoběžných desek, ale také na úhlu </a:t>
            </a:r>
            <a:r>
              <a:rPr lang="cs-CZ" i="1" dirty="0">
                <a:sym typeface="Symbol"/>
              </a:rPr>
              <a:t></a:t>
            </a:r>
            <a:r>
              <a:rPr lang="cs-CZ" i="1" dirty="0"/>
              <a:t>, který definuje jejich relativní orientaci. Systém by pak vykazoval namáhání torzním momentem, který způsobuje otáčení desek v místě s minimální energií – tj. </a:t>
            </a:r>
            <a:r>
              <a:rPr lang="cs-CZ" i="1" dirty="0" err="1"/>
              <a:t>Casimirův</a:t>
            </a:r>
            <a:r>
              <a:rPr lang="cs-CZ" i="1" dirty="0"/>
              <a:t> torzní jev. 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Popsaná varianta má použití ve světě „</a:t>
            </a:r>
            <a:r>
              <a:rPr lang="cs-CZ" i="1" dirty="0" err="1" smtClean="0"/>
              <a:t>mikroelektromechanických</a:t>
            </a:r>
            <a:r>
              <a:rPr lang="cs-CZ" i="1" dirty="0" smtClean="0"/>
              <a:t> systémů (MEMS)</a:t>
            </a:r>
            <a:r>
              <a:rPr lang="cs-CZ" dirty="0" smtClean="0"/>
              <a:t>“ jako „filtr“ „</a:t>
            </a:r>
            <a:r>
              <a:rPr lang="cs-CZ" i="1" dirty="0" smtClean="0"/>
              <a:t>jevů povrchové adheze, které způsobují poruchy zařízení</a:t>
            </a:r>
            <a:r>
              <a:rPr lang="cs-CZ" dirty="0" smtClean="0"/>
              <a:t>“. 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7671" y="738663"/>
            <a:ext cx="2474020" cy="3541244"/>
            <a:chOff x="3515" y="5373"/>
            <a:chExt cx="2733" cy="3911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3515" y="5373"/>
              <a:ext cx="2733" cy="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516" y="5382"/>
              <a:ext cx="2731" cy="3879"/>
              <a:chOff x="3516" y="5382"/>
              <a:chExt cx="2731" cy="3879"/>
            </a:xfrm>
          </p:grpSpPr>
          <p:pic>
            <p:nvPicPr>
              <p:cNvPr id="7" name="Picture 5" descr="Figure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981"/>
              <a:stretch>
                <a:fillRect/>
              </a:stretch>
            </p:blipFill>
            <p:spPr bwMode="auto">
              <a:xfrm>
                <a:off x="3533" y="5382"/>
                <a:ext cx="2714" cy="334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632" y="6977"/>
                <a:ext cx="646" cy="16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257" y="6813"/>
                <a:ext cx="1502" cy="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Optická osa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707" y="5617"/>
                <a:ext cx="1808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516" y="8743"/>
                <a:ext cx="2724" cy="5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A13. Casimirova torze. Převzato.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TextovéPole 11"/>
          <p:cNvSpPr txBox="1"/>
          <p:nvPr/>
        </p:nvSpPr>
        <p:spPr>
          <a:xfrm>
            <a:off x="271477" y="4419626"/>
            <a:ext cx="86210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Závěrem</a:t>
            </a:r>
          </a:p>
          <a:p>
            <a:r>
              <a:rPr lang="cs-CZ" sz="2000" dirty="0" smtClean="0"/>
              <a:t>Můj pohled </a:t>
            </a:r>
            <a:r>
              <a:rPr lang="cs-CZ" sz="2000" dirty="0"/>
              <a:t>a přístup zcela odpovídá zprávě </a:t>
            </a:r>
            <a:r>
              <a:rPr lang="cs-CZ" sz="2000" dirty="0" err="1"/>
              <a:t>Gn</a:t>
            </a:r>
            <a:r>
              <a:rPr lang="cs-CZ" sz="2000" dirty="0"/>
              <a:t> 1-2: „</a:t>
            </a:r>
            <a:r>
              <a:rPr lang="cs-CZ" sz="2000" i="1" dirty="0"/>
              <a:t>Na počátku stvořil Bůh nebe a zemi. Země byly </a:t>
            </a:r>
            <a:r>
              <a:rPr lang="cs-CZ" sz="2000" b="1" i="1" dirty="0"/>
              <a:t>pustá a prázdná</a:t>
            </a:r>
            <a:r>
              <a:rPr lang="cs-CZ" sz="2000" i="1" dirty="0"/>
              <a:t> a nad propastnou tůní byla tma. Ale nad vodami vznášel se duch Boží</a:t>
            </a:r>
            <a:r>
              <a:rPr lang="cs-CZ" sz="2000" dirty="0" smtClean="0"/>
              <a:t>.“</a:t>
            </a:r>
          </a:p>
          <a:p>
            <a:r>
              <a:rPr lang="cs-CZ" sz="2000" dirty="0"/>
              <a:t>Řeč o propastné tůni je alegorie, kterou bych v současnosti pro moderní fyziku nahradil jinou alegorií – „nekonečně hlubokou potenciálovou jámou“, jíž modelujeme atomy nebo spíše jejich jádra. </a:t>
            </a:r>
          </a:p>
        </p:txBody>
      </p:sp>
    </p:spTree>
    <p:extLst>
      <p:ext uri="{BB962C8B-B14F-4D97-AF65-F5344CB8AC3E}">
        <p14:creationId xmlns:p14="http://schemas.microsoft.com/office/powerpoint/2010/main" val="351945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/>
              <a:t>Apendix 3: Spektrální posuv</a:t>
            </a:r>
            <a:br>
              <a:rPr lang="cs-CZ" sz="4800" b="1" dirty="0" smtClean="0"/>
            </a:br>
            <a:r>
              <a:rPr lang="cs-CZ" sz="3600" b="1" dirty="0" smtClean="0"/>
              <a:t>1. kapitola: Rozpínání vesmíru a velký třesk 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1137406"/>
            <a:ext cx="6264696" cy="2363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400" b="1" dirty="0" smtClean="0"/>
              <a:t>Základní pojmy</a:t>
            </a:r>
            <a:endParaRPr lang="cs-CZ" sz="3400" b="1" i="1" dirty="0" smtClean="0"/>
          </a:p>
          <a:p>
            <a:r>
              <a:rPr lang="cs-CZ" dirty="0" smtClean="0"/>
              <a:t>Slunce se dešťovými kapkami rozkládá na řadu barev, jež plynule přecházejí z jedné do druhé. Taková duha se odborně nazývá spojité sluneční spektrum. Jednoduché rozžhavené plyny (vodík, argon, atd.) vysílají světlo (záření), které při rozkladu vytváří jednoduché spektrální čáry. Vzniká čárové spektrum. </a:t>
            </a:r>
            <a:endParaRPr lang="cs-CZ" dirty="0"/>
          </a:p>
        </p:txBody>
      </p:sp>
      <p:sp>
        <p:nvSpPr>
          <p:cNvPr id="6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3508066" y="3406766"/>
            <a:ext cx="5423754" cy="34512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Podle charakteristických čar ve spektru vzdálených kosmických objektů jednoznačně určíme, z jakých chemických prvků se skládá. </a:t>
            </a:r>
            <a:endParaRPr lang="cs-CZ" sz="2200" dirty="0" smtClean="0"/>
          </a:p>
          <a:p>
            <a:r>
              <a:rPr lang="cs-CZ" sz="2200" dirty="0" smtClean="0"/>
              <a:t>U </a:t>
            </a:r>
            <a:r>
              <a:rPr lang="cs-CZ" sz="2200" dirty="0"/>
              <a:t>jasně zářivých zdrojů jsou některé „barvy“ (tj. čáry) pohlceny a můžeme dotyčný prvek určit podle čar, které se ve spojitém spektru z hvězdy (nebo jiného objektu) jeví jako černé čáry na barevném „pozadí“ (obr. A16).</a:t>
            </a:r>
          </a:p>
          <a:p>
            <a:endParaRPr lang="cs-CZ" sz="2400" dirty="0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6421726" y="1296900"/>
            <a:ext cx="2487612" cy="1920875"/>
            <a:chOff x="3976" y="9800"/>
            <a:chExt cx="3110" cy="2401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3976" y="9800"/>
              <a:ext cx="3110" cy="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3976" y="9800"/>
              <a:ext cx="3109" cy="2401"/>
              <a:chOff x="3976" y="9800"/>
              <a:chExt cx="3109" cy="2401"/>
            </a:xfrm>
          </p:grpSpPr>
          <p:pic>
            <p:nvPicPr>
              <p:cNvPr id="10" name="Picture 5" descr="https://sites.google.com/site/mojefyzika/_/rsrc/1468751042776/home/svetelne-jevy/rozklad-svetla/svetlo_37.png?height=173&amp;width=320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364"/>
              <a:stretch>
                <a:fillRect/>
              </a:stretch>
            </p:blipFill>
            <p:spPr bwMode="auto">
              <a:xfrm>
                <a:off x="3985" y="9800"/>
                <a:ext cx="3100" cy="20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3976" y="11860"/>
                <a:ext cx="3108" cy="3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14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A14. Rozklad světla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7"/>
          <p:cNvGrpSpPr>
            <a:grpSpLocks noChangeAspect="1"/>
          </p:cNvGrpSpPr>
          <p:nvPr/>
        </p:nvGrpSpPr>
        <p:grpSpPr bwMode="auto">
          <a:xfrm>
            <a:off x="91766" y="4041479"/>
            <a:ext cx="3416300" cy="2087563"/>
            <a:chOff x="4363" y="1423"/>
            <a:chExt cx="4270" cy="2610"/>
          </a:xfrm>
        </p:grpSpPr>
        <p:sp>
          <p:nvSpPr>
            <p:cNvPr id="13" name="AutoShape 8"/>
            <p:cNvSpPr>
              <a:spLocks noChangeAspect="1" noChangeArrowheads="1"/>
            </p:cNvSpPr>
            <p:nvPr/>
          </p:nvSpPr>
          <p:spPr bwMode="auto">
            <a:xfrm>
              <a:off x="4363" y="1423"/>
              <a:ext cx="4270" cy="26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4416" y="1429"/>
              <a:ext cx="4167" cy="2604"/>
              <a:chOff x="4416" y="1429"/>
              <a:chExt cx="4167" cy="2604"/>
            </a:xfrm>
          </p:grpSpPr>
          <p:pic>
            <p:nvPicPr>
              <p:cNvPr id="15" name="Picture 10" descr="http://edu.techmania.cz/sites/default/files/styles/large/public/encyklopedie/insert/25_5.jpg?itok=r3xoklSz"/>
              <p:cNvPicPr>
                <a:picLocks noChangeAspect="1" noChangeArrowheads="1"/>
              </p:cNvPicPr>
              <p:nvPr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429"/>
                <a:ext cx="4167" cy="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4416" y="3492"/>
                <a:ext cx="4138" cy="5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A15. Spojité spektrum a čárová spektra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48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6635080" cy="69269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Rozpínání vesmíru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32439"/>
            <a:ext cx="7218741" cy="4112394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 smtClean="0">
                <a:hlinkClick r:id="rId2"/>
              </a:rPr>
              <a:t>https://cs.wikipedia.org/wiki/</a:t>
            </a:r>
            <a:r>
              <a:rPr lang="cs-CZ" u="sng" dirty="0" err="1" smtClean="0">
                <a:hlinkClick r:id="rId2"/>
              </a:rPr>
              <a:t>Rudý_posuv</a:t>
            </a:r>
            <a:r>
              <a:rPr lang="cs-CZ" u="sng" dirty="0" smtClean="0"/>
              <a:t>:</a:t>
            </a:r>
          </a:p>
          <a:p>
            <a:r>
              <a:rPr lang="cs-CZ" i="1" u="sng" dirty="0" smtClean="0"/>
              <a:t>„</a:t>
            </a:r>
            <a:r>
              <a:rPr lang="cs-CZ" i="1" dirty="0" smtClean="0"/>
              <a:t>Edwin </a:t>
            </a:r>
            <a:r>
              <a:rPr lang="cs-CZ" i="1" dirty="0" err="1" smtClean="0"/>
              <a:t>Hubble</a:t>
            </a:r>
            <a:r>
              <a:rPr lang="cs-CZ" i="1" dirty="0" smtClean="0"/>
              <a:t> při pozorování ... Zjistil, že spektrální čáry chemických prvků ve spektrech … objektů jsou proti měřením v pozemských chemických laboratořích posunuty směrem k dlouhovlnnému konci spektra. </a:t>
            </a:r>
            <a:r>
              <a:rPr lang="cs-CZ" dirty="0" smtClean="0"/>
              <a:t>[Navrhl]</a:t>
            </a:r>
            <a:r>
              <a:rPr lang="cs-CZ" i="1" dirty="0" smtClean="0"/>
              <a:t>, že tento rudý posuv spektrálních čar je tím větší, čím větší je vzdálenost pozorovaného objektu od Země.“ </a:t>
            </a:r>
          </a:p>
          <a:p>
            <a:r>
              <a:rPr lang="cs-CZ" dirty="0" smtClean="0"/>
              <a:t>Později však musela být přijata jiná hypotéza, a to, že se rozpíná celý vesmírný </a:t>
            </a:r>
            <a:r>
              <a:rPr lang="cs-CZ" b="1" dirty="0" smtClean="0"/>
              <a:t>prostor</a:t>
            </a:r>
            <a:r>
              <a:rPr lang="cs-CZ" dirty="0" smtClean="0"/>
              <a:t>, spolu se všemi galaxiemi, že zvětšuje svůj „poloměr“. </a:t>
            </a:r>
          </a:p>
          <a:p>
            <a:r>
              <a:rPr lang="cs-CZ" dirty="0" smtClean="0"/>
              <a:t>Jestliže se rozpíná samotný prostor, potom je </a:t>
            </a:r>
            <a:r>
              <a:rPr lang="cs-CZ" b="1" dirty="0" smtClean="0"/>
              <a:t>aktivní</a:t>
            </a:r>
            <a:r>
              <a:rPr lang="cs-CZ" dirty="0" smtClean="0"/>
              <a:t>, není prázdný, nýbrž je tvořen čímsi, co dosud nazýváme vakuum (tj. Nic), ale ve skutečnosti jde o pole. Tento „prostor“ je docela něco </a:t>
            </a:r>
            <a:r>
              <a:rPr lang="cs-CZ" b="1" dirty="0" smtClean="0"/>
              <a:t>jiného</a:t>
            </a:r>
            <a:r>
              <a:rPr lang="cs-CZ" dirty="0" smtClean="0"/>
              <a:t> než matematický prostor. </a:t>
            </a: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7178698" y="120445"/>
            <a:ext cx="1858962" cy="4624388"/>
            <a:chOff x="2429" y="4832"/>
            <a:chExt cx="2322" cy="5779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429" y="4832"/>
              <a:ext cx="2322" cy="5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429" y="4832"/>
              <a:ext cx="2322" cy="5779"/>
              <a:chOff x="2429" y="4832"/>
              <a:chExt cx="2322" cy="5779"/>
            </a:xfrm>
          </p:grpSpPr>
          <p:pic>
            <p:nvPicPr>
              <p:cNvPr id="7" name="Picture 5" descr="https://upload.wikimedia.org/wikipedia/commons/thumb/6/6a/Redshift.svg/220px-Redshift.svg.png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" y="4832"/>
                <a:ext cx="2322" cy="4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38" y="8961"/>
                <a:ext cx="2305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A16. Převzatý. Rudý posuv spektrálních čar ve viditelném spektru  vzdálené galaxie</a:t>
                </a:r>
                <a:r>
                  <a:rPr kumimoji="0" lang="cs-CZ" altLang="cs-CZ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v porovnání se spektrem Slunce 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Zástupný symbol pro obsah 3"/>
          <p:cNvSpPr txBox="1">
            <a:spLocks/>
          </p:cNvSpPr>
          <p:nvPr/>
        </p:nvSpPr>
        <p:spPr>
          <a:xfrm>
            <a:off x="21141" y="4792409"/>
            <a:ext cx="9144000" cy="2035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err="1" smtClean="0"/>
              <a:t>Greenova</a:t>
            </a:r>
            <a:r>
              <a:rPr lang="cs-CZ" sz="2200" dirty="0" smtClean="0"/>
              <a:t> kniha „Struktura vesmíru“: </a:t>
            </a:r>
            <a:r>
              <a:rPr lang="cs-CZ" sz="2200" i="1" dirty="0" smtClean="0"/>
              <a:t>“Einsteinova teorie nijak nezakazuje prostoru, aby se rozpínal tak, že dva body – dvě </a:t>
            </a:r>
            <a:r>
              <a:rPr lang="cs-CZ" sz="2200" b="1" i="1" dirty="0" smtClean="0"/>
              <a:t>galaxie</a:t>
            </a:r>
            <a:r>
              <a:rPr lang="cs-CZ" sz="2200" i="1" dirty="0" smtClean="0"/>
              <a:t> – od sebe </a:t>
            </a:r>
            <a:r>
              <a:rPr lang="cs-CZ" sz="2200" b="1" i="1" dirty="0" smtClean="0"/>
              <a:t>tahá</a:t>
            </a:r>
            <a:r>
              <a:rPr lang="cs-CZ" sz="2200" i="1" dirty="0" smtClean="0"/>
              <a:t> nadsvětelnou rychlostí.“ </a:t>
            </a:r>
          </a:p>
          <a:p>
            <a:r>
              <a:rPr lang="cs-CZ" sz="2200" dirty="0" smtClean="0"/>
              <a:t>Na vzdalování galaxií usuzujeme na základě pohybu netečného prostoru. Netečný prostor se ovšem </a:t>
            </a:r>
            <a:r>
              <a:rPr lang="cs-CZ" sz="2200" b="1" dirty="0" smtClean="0"/>
              <a:t>nemůže</a:t>
            </a:r>
            <a:r>
              <a:rPr lang="cs-CZ" sz="2200" dirty="0" smtClean="0"/>
              <a:t> rozpínat. Nebo: prázdný prostor nemůže být ještě prázdnější.  </a:t>
            </a:r>
          </a:p>
        </p:txBody>
      </p:sp>
    </p:spTree>
    <p:extLst>
      <p:ext uri="{BB962C8B-B14F-4D97-AF65-F5344CB8AC3E}">
        <p14:creationId xmlns:p14="http://schemas.microsoft.com/office/powerpoint/2010/main" val="256238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342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2. kapitola: Rudý posuv a jeho kvantování</a:t>
            </a:r>
            <a:endParaRPr lang="cs-CZ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94329"/>
            <a:ext cx="6732240" cy="22322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 smtClean="0"/>
              <a:t>Několik poznámek</a:t>
            </a:r>
            <a:endParaRPr lang="cs-CZ" b="1" dirty="0"/>
          </a:p>
          <a:p>
            <a:r>
              <a:rPr lang="cs-CZ" sz="2700" dirty="0"/>
              <a:t>Dopplerovský a kosmologický rudý posuv je podle </a:t>
            </a:r>
            <a:r>
              <a:rPr lang="cs-CZ" sz="2700" dirty="0" smtClean="0"/>
              <a:t>tradičně </a:t>
            </a:r>
            <a:r>
              <a:rPr lang="cs-CZ" sz="2700" dirty="0"/>
              <a:t>podaného vysvětlení vlastně </a:t>
            </a:r>
            <a:r>
              <a:rPr lang="cs-CZ" sz="2700" dirty="0" smtClean="0"/>
              <a:t>totéž.</a:t>
            </a:r>
          </a:p>
          <a:p>
            <a:r>
              <a:rPr lang="cs-CZ" sz="2700" dirty="0"/>
              <a:t>V obou případech prázdný </a:t>
            </a:r>
            <a:r>
              <a:rPr lang="cs-CZ" sz="2700" dirty="0" smtClean="0"/>
              <a:t>prostor </a:t>
            </a:r>
            <a:r>
              <a:rPr lang="cs-CZ" sz="2700" b="1" dirty="0"/>
              <a:t>nemá</a:t>
            </a:r>
            <a:r>
              <a:rPr lang="cs-CZ" sz="2700" dirty="0"/>
              <a:t> na světlo (na posun jeho spektra) žádný vliv. </a:t>
            </a:r>
            <a:r>
              <a:rPr lang="cs-CZ" sz="2700" dirty="0" smtClean="0"/>
              <a:t> </a:t>
            </a:r>
            <a:endParaRPr lang="cs-CZ" sz="2700" dirty="0"/>
          </a:p>
          <a:p>
            <a:endParaRPr lang="cs-CZ" dirty="0" smtClean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0" y="3124912"/>
            <a:ext cx="9144000" cy="38324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500" dirty="0" smtClean="0"/>
              <a:t>Druhou možností je, že světlo je tím rozpínajícím se prostorem unášeno. Pak ovšem daný prostor nemůže být prázdný.</a:t>
            </a:r>
          </a:p>
          <a:p>
            <a:r>
              <a:rPr lang="cs-CZ" sz="2500" b="1" dirty="0" smtClean="0"/>
              <a:t>Závěry</a:t>
            </a:r>
            <a:r>
              <a:rPr lang="cs-CZ" sz="2500" dirty="0" smtClean="0"/>
              <a:t>: 1. Žádný prázdný prostor neexistuje. Nemůže ovšem být tvořen nějakou </a:t>
            </a:r>
            <a:r>
              <a:rPr lang="cs-CZ" sz="2500" b="1" dirty="0" smtClean="0"/>
              <a:t>látkou</a:t>
            </a:r>
            <a:r>
              <a:rPr lang="cs-CZ" sz="2500" dirty="0" smtClean="0"/>
              <a:t> – zvanou „éter“. </a:t>
            </a:r>
            <a:r>
              <a:rPr lang="cs-CZ" sz="2500" b="1" dirty="0" smtClean="0"/>
              <a:t>Je tedy tvořen polem</a:t>
            </a:r>
            <a:r>
              <a:rPr lang="cs-CZ" sz="2500" dirty="0" smtClean="0"/>
              <a:t>! </a:t>
            </a:r>
          </a:p>
          <a:p>
            <a:r>
              <a:rPr lang="cs-CZ" sz="2500" dirty="0" smtClean="0"/>
              <a:t>2. A co gravitační rudý posuv? Jestliže i gravitační pole ovlivňuje vlnovou délku jím „procházejícího“ světla, musí být také stejné podstaty.</a:t>
            </a:r>
          </a:p>
          <a:p>
            <a:r>
              <a:rPr lang="cs-CZ" sz="2500" dirty="0" err="1" smtClean="0"/>
              <a:t>Hubbleův</a:t>
            </a:r>
            <a:r>
              <a:rPr lang="cs-CZ" sz="2500" dirty="0" smtClean="0"/>
              <a:t> zákon je </a:t>
            </a:r>
            <a:r>
              <a:rPr lang="cs-CZ" sz="2500" b="1" dirty="0" smtClean="0"/>
              <a:t>přímá</a:t>
            </a:r>
            <a:r>
              <a:rPr lang="cs-CZ" sz="2500" dirty="0" smtClean="0"/>
              <a:t> úměrnost: vzdálenost – rychlost. Je-li vzdálenost kvantována, zákon neplatí.</a:t>
            </a:r>
            <a:endParaRPr lang="cs-CZ" sz="2500" dirty="0"/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6945189" y="980728"/>
            <a:ext cx="1989137" cy="2108200"/>
            <a:chOff x="2754" y="8267"/>
            <a:chExt cx="2488" cy="2635"/>
          </a:xfrm>
        </p:grpSpPr>
        <p:sp>
          <p:nvSpPr>
            <p:cNvPr id="7" name="AutoShape 3"/>
            <p:cNvSpPr>
              <a:spLocks noChangeAspect="1" noChangeArrowheads="1"/>
            </p:cNvSpPr>
            <p:nvPr/>
          </p:nvSpPr>
          <p:spPr bwMode="auto">
            <a:xfrm>
              <a:off x="2754" y="8267"/>
              <a:ext cx="2488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754" y="8284"/>
              <a:ext cx="2488" cy="2618"/>
              <a:chOff x="2754" y="8267"/>
              <a:chExt cx="2488" cy="2618"/>
            </a:xfrm>
          </p:grpSpPr>
          <p:pic>
            <p:nvPicPr>
              <p:cNvPr id="9" name="Picture 5" descr="https://upload.wikimedia.org/wikipedia/commons/thumb/e/e4/Redshift_blueshift.svg/220px-Redshift_blueshift.svg.pn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" y="8267"/>
                <a:ext cx="2470" cy="15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2754" y="9846"/>
                <a:ext cx="2488" cy="10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A17. Převzatý. Rudý a modrý posuv barvy světla zdroje v pohybu vlivem Dopplerova jevu.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8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78621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Kvantování rudých posuvů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502770"/>
            <a:ext cx="8697144" cy="332996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Jde o pravidelnost pozorovaných zářivých uzlů ve výstřiku – jetu kvasaru.</a:t>
            </a:r>
          </a:p>
          <a:p>
            <a:r>
              <a:rPr lang="cs-CZ" dirty="0" smtClean="0"/>
              <a:t>Označení „kvazi-periodičnost“ je pravděpodobně pro omezenost jevu. Navíc na „konci“ jetu dochází k jeho ohybu.</a:t>
            </a:r>
          </a:p>
          <a:p>
            <a:r>
              <a:rPr lang="cs-CZ" dirty="0" smtClean="0"/>
              <a:t>Další zjištěné oscilace – „roviny“ disku naší galaxie a oscilace Magellanových mračen jenom podporují naznačenou myšlenku, že oscilace jsou ve vesmíru obvyklým jevem, že dokonce celý vesmír kmitá.  </a:t>
            </a:r>
          </a:p>
          <a:p>
            <a:r>
              <a:rPr lang="cs-CZ" dirty="0" smtClean="0"/>
              <a:t>Jestliže kosmický „prostor“ osciluje, nemůže se rozpínat. 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3291362" y="116632"/>
            <a:ext cx="5761038" cy="3386138"/>
            <a:chOff x="2124" y="3571"/>
            <a:chExt cx="7199" cy="4231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2124" y="3571"/>
              <a:ext cx="7199" cy="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124" y="3597"/>
              <a:ext cx="7199" cy="4205"/>
              <a:chOff x="2124" y="3571"/>
              <a:chExt cx="7199" cy="4205"/>
            </a:xfrm>
          </p:grpSpPr>
          <p:pic>
            <p:nvPicPr>
              <p:cNvPr id="7" name="obrázek 321" descr="Bez názv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45" b="59271"/>
              <a:stretch>
                <a:fillRect/>
              </a:stretch>
            </p:blipFill>
            <p:spPr bwMode="auto">
              <a:xfrm>
                <a:off x="2124" y="3571"/>
                <a:ext cx="7199" cy="3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140" y="7209"/>
                <a:ext cx="71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A18. Převzatý. Zobrazení kvasaru PKS 0637-752 na frekvenci 17,7 GHz. Jet (výstřik) hmoty s kvasaru.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" name="TextovéPole 13"/>
          <p:cNvSpPr txBox="1"/>
          <p:nvPr/>
        </p:nvSpPr>
        <p:spPr>
          <a:xfrm>
            <a:off x="0" y="2420888"/>
            <a:ext cx="3304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Zvláštní případ </a:t>
            </a:r>
            <a:r>
              <a:rPr lang="cs-CZ" u="sng" dirty="0" smtClean="0">
                <a:hlinkClick r:id="rId3"/>
              </a:rPr>
              <a:t>http</a:t>
            </a:r>
            <a:r>
              <a:rPr lang="cs-CZ" u="sng" dirty="0">
                <a:hlinkClick r:id="rId3"/>
              </a:rPr>
              <a:t>://arxiv.org/pdf/1209.4637v1.pdf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760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2219</Words>
  <Application>Microsoft Office PowerPoint</Application>
  <PresentationFormat>Předvádění na obrazovce (4:3)</PresentationFormat>
  <Paragraphs>299</Paragraphs>
  <Slides>33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Motiv systému Office</vt:lpstr>
      <vt:lpstr>Rovnice</vt:lpstr>
      <vt:lpstr>Prezentace aplikace PowerPoint</vt:lpstr>
      <vt:lpstr>Apendix 1: Vakuum jako základní energie</vt:lpstr>
      <vt:lpstr>Kapitola 2: Strukturnost základního pole</vt:lpstr>
      <vt:lpstr>Apendix 2: Role kvantového vakua</vt:lpstr>
      <vt:lpstr>Kroutící účinek vakua</vt:lpstr>
      <vt:lpstr>Apendix 3: Spektrální posuv 1. kapitola: Rozpínání vesmíru a velký třesk </vt:lpstr>
      <vt:lpstr>Rozpínání vesmíru</vt:lpstr>
      <vt:lpstr>2. kapitola: Rudý posuv a jeho kvantování</vt:lpstr>
      <vt:lpstr>Kvantování rudých posuvů</vt:lpstr>
      <vt:lpstr>3. kapitola: Rudý posuv</vt:lpstr>
      <vt:lpstr>Nahrazení kosmologického rudého posuvu polním posuvem</vt:lpstr>
      <vt:lpstr>Prezentace aplikace PowerPoint</vt:lpstr>
      <vt:lpstr>Zrcadla a zrcadlo v dynamickém Casimirovu jevu</vt:lpstr>
      <vt:lpstr>Z článku „Je možné zviditelnit virtuální částice?“ od M. Havránka </vt:lpstr>
      <vt:lpstr>Druhá kapitola: O stojatém vlnění</vt:lpstr>
      <vt:lpstr>Prezentace aplikace PowerPoint</vt:lpstr>
      <vt:lpstr>Apendix 5: Doplnění knihy o vakuu</vt:lpstr>
      <vt:lpstr>Free energy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Domov</dc:creator>
  <cp:lastModifiedBy>Domov</cp:lastModifiedBy>
  <cp:revision>36</cp:revision>
  <dcterms:created xsi:type="dcterms:W3CDTF">2022-02-25T09:08:29Z</dcterms:created>
  <dcterms:modified xsi:type="dcterms:W3CDTF">2022-02-26T10:18:11Z</dcterms:modified>
</cp:coreProperties>
</file>