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7" r:id="rId20"/>
    <p:sldId id="279" r:id="rId21"/>
    <p:sldId id="280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4DC5C-C703-44E4-9958-40613782EF7C}" type="datetimeFigureOut">
              <a:rPr lang="cs-CZ" smtClean="0"/>
              <a:t>3.7.2022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F0CEE-0659-4058-967B-D1F4928C49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84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F0CEE-0659-4058-967B-D1F4928C49A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833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F0CEE-0659-4058-967B-D1F4928C49A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774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F0CEE-0659-4058-967B-D1F4928C49A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598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E698-3FC9-4F70-BFF9-C8AE07C47BC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68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6EA3-854B-4E2B-9DED-2411B6422B92}" type="datetimeFigureOut">
              <a:rPr lang="cs-CZ" smtClean="0"/>
              <a:t>3.7.2022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55B2-D1FF-451A-A7E4-4931EF90A4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78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6EA3-854B-4E2B-9DED-2411B6422B92}" type="datetimeFigureOut">
              <a:rPr lang="cs-CZ" smtClean="0"/>
              <a:t>3.7.2022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55B2-D1FF-451A-A7E4-4931EF90A4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3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6EA3-854B-4E2B-9DED-2411B6422B92}" type="datetimeFigureOut">
              <a:rPr lang="cs-CZ" smtClean="0"/>
              <a:t>3.7.2022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55B2-D1FF-451A-A7E4-4931EF90A4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9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6EA3-854B-4E2B-9DED-2411B6422B92}" type="datetimeFigureOut">
              <a:rPr lang="cs-CZ" smtClean="0"/>
              <a:t>3.7.2022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55B2-D1FF-451A-A7E4-4931EF90A4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53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6EA3-854B-4E2B-9DED-2411B6422B92}" type="datetimeFigureOut">
              <a:rPr lang="cs-CZ" smtClean="0"/>
              <a:t>3.7.2022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55B2-D1FF-451A-A7E4-4931EF90A4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634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6EA3-854B-4E2B-9DED-2411B6422B92}" type="datetimeFigureOut">
              <a:rPr lang="cs-CZ" smtClean="0"/>
              <a:t>3.7.2022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55B2-D1FF-451A-A7E4-4931EF90A4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34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6EA3-854B-4E2B-9DED-2411B6422B92}" type="datetimeFigureOut">
              <a:rPr lang="cs-CZ" smtClean="0"/>
              <a:t>3.7.2022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55B2-D1FF-451A-A7E4-4931EF90A4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29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6EA3-854B-4E2B-9DED-2411B6422B92}" type="datetimeFigureOut">
              <a:rPr lang="cs-CZ" smtClean="0"/>
              <a:t>3.7.2022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55B2-D1FF-451A-A7E4-4931EF90A4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42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6EA3-854B-4E2B-9DED-2411B6422B92}" type="datetimeFigureOut">
              <a:rPr lang="cs-CZ" smtClean="0"/>
              <a:t>3.7.2022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55B2-D1FF-451A-A7E4-4931EF90A4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787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6EA3-854B-4E2B-9DED-2411B6422B92}" type="datetimeFigureOut">
              <a:rPr lang="cs-CZ" smtClean="0"/>
              <a:t>3.7.2022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55B2-D1FF-451A-A7E4-4931EF90A4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46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6EA3-854B-4E2B-9DED-2411B6422B92}" type="datetimeFigureOut">
              <a:rPr lang="cs-CZ" smtClean="0"/>
              <a:t>3.7.2022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55B2-D1FF-451A-A7E4-4931EF90A4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23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56EA3-854B-4E2B-9DED-2411B6422B92}" type="datetimeFigureOut">
              <a:rPr lang="cs-CZ" smtClean="0"/>
              <a:t>3.7.2022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755B2-D1FF-451A-A7E4-4931EF90A4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85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scienceintheclassroom.org/sites/default/files/resize/130913-gears-f2-500x393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scienceintheclassroom.org/sites/default/files/resize/130913-gears-f2-500x393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lanetopia.cz/upload/gear/gear1.png" TargetMode="External"/><Relationship Id="rId4" Type="http://schemas.openxmlformats.org/officeDocument/2006/relationships/image" Target="http://planetopia.cz/upload/gear/gear1.pn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blogs.smithsonianmag.com/science/files/2013/09/burrows3HR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planetopia.cz/upload/gear/gear1.png" TargetMode="Externa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blogs.smithsonianmag.com/science/files/2013/09/burrows3HR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lanetopia.cz/upload/gear/legs1.png" TargetMode="External"/><Relationship Id="rId4" Type="http://schemas.openxmlformats.org/officeDocument/2006/relationships/image" Target="http://planetopia.cz/upload/gear/legs1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blogs.smithsonianmag.com/science/files/2013/09/burrows2H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blogs.smithsonianmag.com/science/files/2013/09/burrows3HR.jpg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Tr5X_-Rpl9DzmpshZ0_1TiYUI-GaGxjOLZ9RmogYvK_80roSAmyw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blogs.smithsonianmag.com/science/files/2013/09/burrows2HR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blogs.smithsonianmag.com/science/files/2013/09/burrows3HR.jpg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scienceintheclassroom.org/sites/default/files/resize/130913-gears-f1-500x387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studentcar.cz/files/vyuka/TTD/lesson10.pdf" TargetMode="External"/><Relationship Id="rId7" Type="http://schemas.openxmlformats.org/officeDocument/2006/relationships/image" Target="http://blogs.smithsonianmag.com/science/files/2013/09/burrows2HR.jpg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http://blogs.smithsonianmag.com/science/files/2013/09/burrows5HR.jpg" TargetMode="External"/><Relationship Id="rId4" Type="http://schemas.openxmlformats.org/officeDocument/2006/relationships/image" Target="../media/image7.jpeg"/><Relationship Id="rId9" Type="http://schemas.openxmlformats.org/officeDocument/2006/relationships/image" Target="http://blogs.smithsonianmag.com/science/files/2013/09/burrows3HR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http://scienceintheclassroom.org/sites/default/files/resize/130913-gears-f1-500x387.jpg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scienceintheclassroom.org/sites/default/files/resize/130913-gears-f1-500x387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ublic.media.smithsonianmag.com/legacy_blog/gear-jumping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Ozubený převod v přírodě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Václav Dostál</a:t>
            </a:r>
          </a:p>
          <a:p>
            <a:endParaRPr lang="cs-CZ" dirty="0"/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10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4528"/>
            <a:ext cx="8229600" cy="62521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 ozubeného převodu u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16872" y="548680"/>
            <a:ext cx="4211960" cy="6309320"/>
          </a:xfrm>
        </p:spPr>
        <p:txBody>
          <a:bodyPr>
            <a:noAutofit/>
          </a:bodyPr>
          <a:lstStyle/>
          <a:p>
            <a:r>
              <a:rPr lang="cs-CZ" sz="2000" i="1" dirty="0"/>
              <a:t>A – Tři obrázky v ukázaných časech … ukazují zvedání zadní </a:t>
            </a:r>
            <a:r>
              <a:rPr lang="cs-CZ" sz="2000" i="1" dirty="0"/>
              <a:t>a přední kosti stehenní v jejich smrštěné poloze připravené ke skoku </a:t>
            </a:r>
            <a:r>
              <a:rPr lang="cs-CZ" sz="2000" i="1" dirty="0" smtClean="0"/>
              <a:t>. </a:t>
            </a:r>
            <a:r>
              <a:rPr lang="cs-CZ" sz="2000" i="1" dirty="0"/>
              <a:t>Trochanter se začíná pohybovat v čase 0 </a:t>
            </a:r>
            <a:r>
              <a:rPr lang="cs-CZ" sz="2000" i="1" dirty="0" err="1"/>
              <a:t>ms</a:t>
            </a:r>
            <a:r>
              <a:rPr lang="cs-CZ" sz="2000" i="1" dirty="0"/>
              <a:t>, smrštění do pozice je dokončeno za 80 </a:t>
            </a:r>
            <a:r>
              <a:rPr lang="cs-CZ" sz="2000" i="1" dirty="0" err="1" smtClean="0"/>
              <a:t>ms</a:t>
            </a:r>
            <a:endParaRPr lang="cs-CZ" sz="2000" i="1" dirty="0" smtClean="0"/>
          </a:p>
          <a:p>
            <a:r>
              <a:rPr lang="cs-CZ" sz="2000" i="1" dirty="0" smtClean="0"/>
              <a:t>B -</a:t>
            </a:r>
            <a:r>
              <a:rPr lang="cs-CZ" sz="2000" i="1" dirty="0"/>
              <a:t>Vyobrazení postupného po-hybu zubů a kloubů v </a:t>
            </a:r>
            <a:r>
              <a:rPr lang="cs-CZ" sz="2000" i="1" dirty="0" err="1"/>
              <a:t>prů</a:t>
            </a:r>
            <a:r>
              <a:rPr lang="cs-CZ" sz="2000" i="1" dirty="0"/>
              <a:t>-běhu smrštění. Vodorovné černé šipky, ukazují </a:t>
            </a:r>
            <a:r>
              <a:rPr lang="cs-CZ" sz="2000" i="1" dirty="0" err="1"/>
              <a:t>ko-respondenci</a:t>
            </a:r>
            <a:r>
              <a:rPr lang="cs-CZ" sz="2000" i="1" dirty="0"/>
              <a:t> (souhlasný vztah) mezi částmi A – B.</a:t>
            </a:r>
            <a:r>
              <a:rPr lang="cs-CZ" sz="2000" dirty="0"/>
              <a:t> </a:t>
            </a:r>
            <a:endParaRPr lang="cs-CZ" sz="2000" dirty="0" smtClean="0"/>
          </a:p>
          <a:p>
            <a:r>
              <a:rPr lang="cs-CZ" sz="2000" dirty="0" err="1" smtClean="0"/>
              <a:t>Tvoreček</a:t>
            </a:r>
            <a:r>
              <a:rPr lang="cs-CZ" sz="2000" dirty="0" smtClean="0"/>
              <a:t> </a:t>
            </a:r>
            <a:r>
              <a:rPr lang="cs-CZ" sz="2000" dirty="0"/>
              <a:t>v  přípravné fázi svými svaly natočí trochantery, čímž roztáhne nohy příčně vzhledem k ose trupu. Tím se připraví k </a:t>
            </a:r>
            <a:r>
              <a:rPr lang="cs-CZ" sz="2000" dirty="0" smtClean="0"/>
              <a:t>výskoku během </a:t>
            </a:r>
            <a:r>
              <a:rPr lang="cs-CZ" sz="2000" b="1" dirty="0"/>
              <a:t>78,4 milisekundy</a:t>
            </a:r>
            <a:r>
              <a:rPr lang="cs-CZ" sz="2000" b="1" dirty="0" smtClean="0"/>
              <a:t>.</a:t>
            </a:r>
          </a:p>
          <a:p>
            <a:r>
              <a:rPr lang="cs-CZ" sz="2000" dirty="0"/>
              <a:t>Objevitelé </a:t>
            </a:r>
            <a:r>
              <a:rPr lang="cs-CZ" sz="2000" dirty="0" err="1"/>
              <a:t>Burrows</a:t>
            </a:r>
            <a:r>
              <a:rPr lang="cs-CZ" sz="2000" dirty="0"/>
              <a:t> a  </a:t>
            </a:r>
            <a:r>
              <a:rPr lang="cs-CZ" sz="2000" dirty="0" err="1"/>
              <a:t>Sutton</a:t>
            </a:r>
            <a:r>
              <a:rPr lang="cs-CZ" sz="2000" dirty="0"/>
              <a:t> neuvádějí chyby měření těchto časů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107504" y="836712"/>
            <a:ext cx="4824536" cy="5904656"/>
            <a:chOff x="3016" y="3981"/>
            <a:chExt cx="4915" cy="6429"/>
          </a:xfrm>
        </p:grpSpPr>
        <p:pic>
          <p:nvPicPr>
            <p:cNvPr id="22" name="Picture 60" descr="130913-gears-f2.jpg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861"/>
            <a:stretch>
              <a:fillRect/>
            </a:stretch>
          </p:blipFill>
          <p:spPr bwMode="auto">
            <a:xfrm>
              <a:off x="3030" y="3981"/>
              <a:ext cx="4892" cy="55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61"/>
            <p:cNvSpPr txBox="1">
              <a:spLocks noChangeArrowheads="1"/>
            </p:cNvSpPr>
            <p:nvPr/>
          </p:nvSpPr>
          <p:spPr bwMode="auto">
            <a:xfrm>
              <a:off x="3016" y="9581"/>
              <a:ext cx="4915" cy="8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Obr. 5. Převzatý. Příprava skoku u </a:t>
              </a:r>
              <a:r>
                <a:rPr kumimoji="0" lang="cs-CZ" altLang="cs-CZ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Issuse</a:t>
              </a: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, rozfázovaná do jednotlivých okamžiků, uvedených vždy v pravém horním rohu.: A – fotky, B – nákresy.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37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616"/>
            <a:ext cx="8229600" cy="83209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 ozubeného převodu u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71692" y="836712"/>
            <a:ext cx="5472307" cy="602128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Stisknutí trvalo pouhých </a:t>
            </a:r>
            <a:r>
              <a:rPr lang="cs-CZ" b="1" dirty="0"/>
              <a:t>1,8 milisekundy</a:t>
            </a:r>
            <a:r>
              <a:rPr lang="cs-CZ" dirty="0"/>
              <a:t>, což je čas asi 44krát kratší než čas přípravné fáze. Odraz zadních nohou je opravdu prudký! </a:t>
            </a:r>
            <a:endParaRPr lang="cs-CZ" dirty="0" smtClean="0"/>
          </a:p>
          <a:p>
            <a:r>
              <a:rPr lang="cs-CZ" dirty="0"/>
              <a:t>Tuto funkci ozubeného převodu u </a:t>
            </a:r>
            <a:r>
              <a:rPr lang="cs-CZ" dirty="0" err="1"/>
              <a:t>Issuse</a:t>
            </a:r>
            <a:r>
              <a:rPr lang="cs-CZ" dirty="0"/>
              <a:t> při pohybu nyní porovnejte s funkcí vyráběného ozubeného </a:t>
            </a:r>
            <a:r>
              <a:rPr lang="cs-CZ" dirty="0" smtClean="0"/>
              <a:t>převodu.</a:t>
            </a:r>
          </a:p>
          <a:p>
            <a:r>
              <a:rPr lang="cs-CZ" dirty="0" smtClean="0"/>
              <a:t>Zuby </a:t>
            </a:r>
            <a:r>
              <a:rPr lang="cs-CZ" dirty="0"/>
              <a:t>se po sobě odvalují </a:t>
            </a:r>
            <a:r>
              <a:rPr lang="cs-CZ" dirty="0" smtClean="0"/>
              <a:t>–boky </a:t>
            </a:r>
            <a:r>
              <a:rPr lang="cs-CZ" dirty="0"/>
              <a:t>zubů po sobě kloužou (pokud možno) bez tření. </a:t>
            </a:r>
            <a:endParaRPr lang="cs-CZ" dirty="0" smtClean="0"/>
          </a:p>
          <a:p>
            <a:r>
              <a:rPr lang="cs-CZ" dirty="0"/>
              <a:t>Jestliže je ozubený mechanismus nahrazen třecím, musí být tření </a:t>
            </a:r>
            <a:r>
              <a:rPr lang="cs-CZ" dirty="0" smtClean="0"/>
              <a:t>(mezi </a:t>
            </a:r>
            <a:r>
              <a:rPr lang="cs-CZ" dirty="0"/>
              <a:t>povrchy segmentů) naopak co největší. </a:t>
            </a:r>
            <a:endParaRPr lang="cs-CZ" dirty="0" smtClean="0"/>
          </a:p>
          <a:p>
            <a:r>
              <a:rPr lang="cs-CZ" dirty="0"/>
              <a:t>„Třecí“ plochy nemají vlnitost (nebo obdobu nizoučkých zoubků) – to už pak </a:t>
            </a:r>
            <a:r>
              <a:rPr lang="cs-CZ" b="1" dirty="0"/>
              <a:t>nejsou třecí</a:t>
            </a:r>
            <a:r>
              <a:rPr lang="cs-CZ" dirty="0"/>
              <a:t> plochy, ale jsou </a:t>
            </a:r>
            <a:r>
              <a:rPr lang="cs-CZ" b="1" dirty="0"/>
              <a:t>ozubené</a:t>
            </a:r>
            <a:r>
              <a:rPr lang="cs-CZ" dirty="0"/>
              <a:t>! </a:t>
            </a:r>
            <a:r>
              <a:rPr lang="cs-CZ" dirty="0" smtClean="0"/>
              <a:t> </a:t>
            </a:r>
          </a:p>
          <a:p>
            <a:r>
              <a:rPr lang="cs-CZ" dirty="0"/>
              <a:t>Dá se předpokládat, že zuby u dospělého </a:t>
            </a:r>
            <a:r>
              <a:rPr lang="cs-CZ" dirty="0" err="1"/>
              <a:t>Issuse</a:t>
            </a:r>
            <a:r>
              <a:rPr lang="cs-CZ" dirty="0"/>
              <a:t>, že jsou sice nizoučké, ale že nezmizí úplně. To by znamenalo, že i dospělý </a:t>
            </a:r>
            <a:r>
              <a:rPr lang="cs-CZ" dirty="0" err="1"/>
              <a:t>Issus</a:t>
            </a:r>
            <a:r>
              <a:rPr lang="cs-CZ" dirty="0"/>
              <a:t> má </a:t>
            </a:r>
            <a:r>
              <a:rPr lang="cs-CZ" b="1" dirty="0"/>
              <a:t>ozubený</a:t>
            </a:r>
            <a:r>
              <a:rPr lang="cs-CZ" dirty="0"/>
              <a:t> převod </a:t>
            </a:r>
            <a:r>
              <a:rPr lang="cs-CZ" b="1" dirty="0"/>
              <a:t>a ne třecí</a:t>
            </a:r>
            <a:r>
              <a:rPr lang="cs-CZ" dirty="0"/>
              <a:t>. </a:t>
            </a:r>
            <a:r>
              <a:rPr lang="cs-CZ" dirty="0" smtClean="0"/>
              <a:t> </a:t>
            </a:r>
            <a:endParaRPr lang="cs-CZ" dirty="0"/>
          </a:p>
        </p:txBody>
      </p:sp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75642" y="1124744"/>
            <a:ext cx="3582988" cy="2738437"/>
            <a:chOff x="2326" y="4709"/>
            <a:chExt cx="4479" cy="3421"/>
          </a:xfrm>
        </p:grpSpPr>
        <p:grpSp>
          <p:nvGrpSpPr>
            <p:cNvPr id="5" name="Group 77"/>
            <p:cNvGrpSpPr>
              <a:grpSpLocks/>
            </p:cNvGrpSpPr>
            <p:nvPr/>
          </p:nvGrpSpPr>
          <p:grpSpPr bwMode="auto">
            <a:xfrm>
              <a:off x="2326" y="4709"/>
              <a:ext cx="4464" cy="2794"/>
              <a:chOff x="2238" y="4673"/>
              <a:chExt cx="4464" cy="2793"/>
            </a:xfrm>
          </p:grpSpPr>
          <p:pic>
            <p:nvPicPr>
              <p:cNvPr id="10" name="Picture 78" descr="130913-gears-f2.jpg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788" t="481" b="75783"/>
              <a:stretch>
                <a:fillRect/>
              </a:stretch>
            </p:blipFill>
            <p:spPr bwMode="auto">
              <a:xfrm>
                <a:off x="2238" y="4674"/>
                <a:ext cx="2210" cy="1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" name="Group 79"/>
              <p:cNvGrpSpPr>
                <a:grpSpLocks/>
              </p:cNvGrpSpPr>
              <p:nvPr/>
            </p:nvGrpSpPr>
            <p:grpSpPr bwMode="auto">
              <a:xfrm>
                <a:off x="2248" y="4673"/>
                <a:ext cx="4454" cy="2793"/>
                <a:chOff x="2248" y="4673"/>
                <a:chExt cx="4454" cy="2793"/>
              </a:xfrm>
            </p:grpSpPr>
            <p:pic>
              <p:nvPicPr>
                <p:cNvPr id="16" name="Picture 80" descr="130913-gears-f2.jpg"/>
                <p:cNvPicPr>
                  <a:picLocks noChangeAspect="1" noChangeArrowheads="1"/>
                </p:cNvPicPr>
                <p:nvPr/>
              </p:nvPicPr>
              <p:blipFill>
                <a:blip r:embed="rId3" r:link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8788" t="24524" b="50874"/>
                <a:stretch>
                  <a:fillRect/>
                </a:stretch>
              </p:blipFill>
              <p:spPr bwMode="auto">
                <a:xfrm>
                  <a:off x="4491" y="4673"/>
                  <a:ext cx="2211" cy="13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81" descr="130913-gears-f2.jpg"/>
                <p:cNvPicPr>
                  <a:picLocks noChangeAspect="1" noChangeArrowheads="1"/>
                </p:cNvPicPr>
                <p:nvPr/>
              </p:nvPicPr>
              <p:blipFill>
                <a:blip r:embed="rId3" r:link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8788" t="50105" b="25485"/>
                <a:stretch>
                  <a:fillRect/>
                </a:stretch>
              </p:blipFill>
              <p:spPr bwMode="auto">
                <a:xfrm>
                  <a:off x="2248" y="6140"/>
                  <a:ext cx="2211" cy="13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82" descr="130913-gears-f2.jpg"/>
                <p:cNvPicPr>
                  <a:picLocks noChangeAspect="1" noChangeArrowheads="1"/>
                </p:cNvPicPr>
                <p:nvPr/>
              </p:nvPicPr>
              <p:blipFill>
                <a:blip r:embed="rId3" r:link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8788" t="74725"/>
                <a:stretch>
                  <a:fillRect/>
                </a:stretch>
              </p:blipFill>
              <p:spPr bwMode="auto">
                <a:xfrm>
                  <a:off x="4491" y="6140"/>
                  <a:ext cx="2209" cy="1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6" name="Text Box 83"/>
            <p:cNvSpPr txBox="1">
              <a:spLocks noChangeArrowheads="1"/>
            </p:cNvSpPr>
            <p:nvPr/>
          </p:nvSpPr>
          <p:spPr bwMode="auto">
            <a:xfrm>
              <a:off x="2335" y="7536"/>
              <a:ext cx="4470" cy="5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Obr. 6. Převzatý. Prudké stisknutí obou zadních nohou, které pohání skok.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8" name="TextovéPole 7"/>
          <p:cNvSpPr txBox="1"/>
          <p:nvPr/>
        </p:nvSpPr>
        <p:spPr>
          <a:xfrm>
            <a:off x="120737" y="4581128"/>
            <a:ext cx="35749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.  </a:t>
            </a:r>
            <a:r>
              <a:rPr lang="cs-CZ" sz="2200" dirty="0"/>
              <a:t>Profil zubu </a:t>
            </a:r>
            <a:r>
              <a:rPr lang="cs-CZ" sz="2200" dirty="0" smtClean="0"/>
              <a:t>je </a:t>
            </a:r>
            <a:r>
              <a:rPr lang="cs-CZ" sz="2200" b="1" dirty="0" smtClean="0"/>
              <a:t>navržen</a:t>
            </a:r>
            <a:r>
              <a:rPr lang="cs-CZ" sz="2200" dirty="0" smtClean="0"/>
              <a:t> </a:t>
            </a:r>
            <a:r>
              <a:rPr lang="cs-CZ" sz="2200" dirty="0"/>
              <a:t>přímo </a:t>
            </a:r>
            <a:r>
              <a:rPr lang="cs-CZ" sz="2200" b="1" dirty="0"/>
              <a:t>geniálně</a:t>
            </a:r>
            <a:r>
              <a:rPr lang="cs-CZ" sz="2200" dirty="0"/>
              <a:t>, aby odvalování jednoho zubu po druhém probíhalo i v dospělosti stejně dobře jako při dospívání. </a:t>
            </a:r>
          </a:p>
        </p:txBody>
      </p:sp>
    </p:spTree>
    <p:extLst>
      <p:ext uri="{BB962C8B-B14F-4D97-AF65-F5344CB8AC3E}">
        <p14:creationId xmlns:p14="http://schemas.microsoft.com/office/powerpoint/2010/main" val="39124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0466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 ozubeného převodu u </a:t>
            </a:r>
            <a:r>
              <a:rPr lang="cs-CZ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Issuse</a:t>
            </a:r>
            <a:endParaRPr lang="cs-CZ" sz="3200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„</a:t>
            </a:r>
            <a:r>
              <a:rPr lang="cs-CZ" sz="2000" i="1" dirty="0">
                <a:solidFill>
                  <a:srgbClr val="002060"/>
                </a:solidFill>
              </a:rPr>
              <a:t>Další experimenty ukázaly, že zuby zajišťují </a:t>
            </a:r>
            <a:r>
              <a:rPr lang="cs-CZ" sz="2000" b="1" i="1" dirty="0">
                <a:solidFill>
                  <a:srgbClr val="002060"/>
                </a:solidFill>
              </a:rPr>
              <a:t>synchronní</a:t>
            </a:r>
            <a:r>
              <a:rPr lang="cs-CZ" sz="2000" i="1" dirty="0">
                <a:solidFill>
                  <a:srgbClr val="002060"/>
                </a:solidFill>
              </a:rPr>
              <a:t> pohyby zadních nohou. Zaprvé, když byly zadní nohy stočeny pro skok, experimentální manipulace šlachy velkého </a:t>
            </a:r>
            <a:r>
              <a:rPr lang="cs-CZ" sz="2000" i="1" dirty="0" err="1">
                <a:solidFill>
                  <a:srgbClr val="002060"/>
                </a:solidFill>
              </a:rPr>
              <a:t>výskokového</a:t>
            </a:r>
            <a:r>
              <a:rPr lang="cs-CZ" sz="2000" i="1" dirty="0">
                <a:solidFill>
                  <a:srgbClr val="002060"/>
                </a:solidFill>
              </a:rPr>
              <a:t> svalu jedné nohy vedly k </a:t>
            </a:r>
            <a:r>
              <a:rPr lang="cs-CZ" sz="2000" b="1" i="1" dirty="0">
                <a:solidFill>
                  <a:srgbClr val="002060"/>
                </a:solidFill>
              </a:rPr>
              <a:t>synchronizaci</a:t>
            </a:r>
            <a:r>
              <a:rPr lang="cs-CZ" sz="2000" i="1" dirty="0">
                <a:solidFill>
                  <a:srgbClr val="002060"/>
                </a:solidFill>
              </a:rPr>
              <a:t> a prudkému pohybu druhé nohy, dokonce u mrtvého živočicha</a:t>
            </a:r>
            <a:r>
              <a:rPr lang="cs-CZ" sz="2000" dirty="0">
                <a:solidFill>
                  <a:srgbClr val="002060"/>
                </a:solidFill>
              </a:rPr>
              <a:t>.“ </a:t>
            </a:r>
            <a:endParaRPr lang="cs-CZ" sz="2000" dirty="0" smtClean="0">
              <a:solidFill>
                <a:srgbClr val="002060"/>
              </a:solidFill>
            </a:endParaRPr>
          </a:p>
          <a:p>
            <a:r>
              <a:rPr lang="cs-CZ" sz="2000" dirty="0" smtClean="0">
                <a:solidFill>
                  <a:srgbClr val="002060"/>
                </a:solidFill>
              </a:rPr>
              <a:t>Ale </a:t>
            </a:r>
            <a:r>
              <a:rPr lang="cs-CZ" sz="2000" dirty="0">
                <a:solidFill>
                  <a:srgbClr val="002060"/>
                </a:solidFill>
              </a:rPr>
              <a:t>hned potom: „</a:t>
            </a:r>
            <a:r>
              <a:rPr lang="cs-CZ" sz="2000" i="1" dirty="0">
                <a:solidFill>
                  <a:srgbClr val="002060"/>
                </a:solidFill>
              </a:rPr>
              <a:t>Za druhé, zuby občas </a:t>
            </a:r>
            <a:r>
              <a:rPr lang="cs-CZ" sz="2000" b="1" i="1" dirty="0">
                <a:solidFill>
                  <a:srgbClr val="002060"/>
                </a:solidFill>
              </a:rPr>
              <a:t>selhaly</a:t>
            </a:r>
            <a:r>
              <a:rPr lang="cs-CZ" sz="2000" i="1" dirty="0">
                <a:solidFill>
                  <a:srgbClr val="002060"/>
                </a:solidFill>
              </a:rPr>
              <a:t> při zaručení při startu hnací fáze skoku, … Po těchto selháních, jeden zub spoutaný se zubem na druhé zadní noze, která pak prudce stlačená, se </a:t>
            </a:r>
            <a:r>
              <a:rPr lang="cs-CZ" sz="2000" b="1" i="1" dirty="0">
                <a:solidFill>
                  <a:srgbClr val="002060"/>
                </a:solidFill>
              </a:rPr>
              <a:t>zpozdila</a:t>
            </a:r>
            <a:r>
              <a:rPr lang="cs-CZ" sz="2000" i="1" dirty="0">
                <a:solidFill>
                  <a:srgbClr val="002060"/>
                </a:solidFill>
              </a:rPr>
              <a:t> o několik mikrosekund vzhledem k první zadní noze</a:t>
            </a:r>
            <a:r>
              <a:rPr lang="cs-CZ" sz="2000" dirty="0">
                <a:solidFill>
                  <a:srgbClr val="002060"/>
                </a:solidFill>
              </a:rPr>
              <a:t>.“ Mezi prvním bodem (</a:t>
            </a:r>
            <a:r>
              <a:rPr lang="cs-CZ" sz="2000" b="1" dirty="0">
                <a:solidFill>
                  <a:srgbClr val="002060"/>
                </a:solidFill>
              </a:rPr>
              <a:t>i celým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b="1" dirty="0">
                <a:solidFill>
                  <a:srgbClr val="002060"/>
                </a:solidFill>
              </a:rPr>
              <a:t>zbytkem </a:t>
            </a:r>
            <a:r>
              <a:rPr lang="cs-CZ" sz="2000" dirty="0">
                <a:solidFill>
                  <a:srgbClr val="002060"/>
                </a:solidFill>
              </a:rPr>
              <a:t>článku) a druhým bodem je zjevný rozpor. </a:t>
            </a:r>
            <a:endParaRPr lang="cs-CZ" sz="2000" dirty="0" smtClean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„</a:t>
            </a:r>
            <a:r>
              <a:rPr lang="cs-CZ" sz="2000" i="1" dirty="0">
                <a:solidFill>
                  <a:srgbClr val="002060"/>
                </a:solidFill>
              </a:rPr>
              <a:t>Ozubený převod u </a:t>
            </a:r>
            <a:r>
              <a:rPr lang="cs-CZ" sz="2000" i="1" dirty="0" err="1">
                <a:solidFill>
                  <a:srgbClr val="002060"/>
                </a:solidFill>
              </a:rPr>
              <a:t>Issusse</a:t>
            </a:r>
            <a:r>
              <a:rPr lang="cs-CZ" sz="2000" i="1" dirty="0">
                <a:solidFill>
                  <a:srgbClr val="002060"/>
                </a:solidFill>
              </a:rPr>
              <a:t> … názorně prokazuje, že mechanismy, jejichž existence byla dříve připisována pouze člověkem zkonstruovaným strojům, se </a:t>
            </a:r>
            <a:r>
              <a:rPr lang="cs-CZ" sz="2000" b="1" i="1" dirty="0">
                <a:solidFill>
                  <a:srgbClr val="002060"/>
                </a:solidFill>
              </a:rPr>
              <a:t>vyvinuly v přírodě</a:t>
            </a:r>
            <a:r>
              <a:rPr lang="cs-CZ" sz="2000" i="1" dirty="0">
                <a:solidFill>
                  <a:srgbClr val="002060"/>
                </a:solidFill>
              </a:rPr>
              <a:t>.“</a:t>
            </a:r>
            <a:r>
              <a:rPr lang="cs-CZ" sz="2000" i="1" dirty="0"/>
              <a:t> </a:t>
            </a:r>
            <a:r>
              <a:rPr lang="cs-CZ" sz="2000" dirty="0" smtClean="0">
                <a:solidFill>
                  <a:srgbClr val="002060"/>
                </a:solidFill>
              </a:rPr>
              <a:t>Tento </a:t>
            </a:r>
            <a:r>
              <a:rPr lang="cs-CZ" sz="2000" dirty="0">
                <a:solidFill>
                  <a:srgbClr val="002060"/>
                </a:solidFill>
              </a:rPr>
              <a:t>závěr </a:t>
            </a:r>
            <a:r>
              <a:rPr lang="cs-CZ" sz="2000" b="1" dirty="0">
                <a:solidFill>
                  <a:srgbClr val="002060"/>
                </a:solidFill>
              </a:rPr>
              <a:t>nijak nevyplývá</a:t>
            </a:r>
            <a:r>
              <a:rPr lang="cs-CZ" sz="2000" dirty="0">
                <a:solidFill>
                  <a:srgbClr val="002060"/>
                </a:solidFill>
              </a:rPr>
              <a:t> z předchozího popisu. </a:t>
            </a:r>
            <a:endParaRPr lang="cs-CZ" sz="2000" dirty="0" smtClean="0">
              <a:solidFill>
                <a:srgbClr val="002060"/>
              </a:solidFill>
            </a:endParaRPr>
          </a:p>
          <a:p>
            <a:r>
              <a:rPr lang="cs-CZ" sz="2000" dirty="0" smtClean="0">
                <a:solidFill>
                  <a:srgbClr val="002060"/>
                </a:solidFill>
              </a:rPr>
              <a:t>Badatelé </a:t>
            </a:r>
            <a:r>
              <a:rPr lang="cs-CZ" sz="2000" dirty="0">
                <a:solidFill>
                  <a:srgbClr val="002060"/>
                </a:solidFill>
              </a:rPr>
              <a:t>měli napsat to, co z jejich popisu </a:t>
            </a:r>
            <a:r>
              <a:rPr lang="cs-CZ" sz="2000" b="1" dirty="0">
                <a:solidFill>
                  <a:srgbClr val="002060"/>
                </a:solidFill>
              </a:rPr>
              <a:t>vyplývá</a:t>
            </a:r>
            <a:r>
              <a:rPr lang="cs-CZ" sz="2000" dirty="0">
                <a:solidFill>
                  <a:srgbClr val="002060"/>
                </a:solidFill>
              </a:rPr>
              <a:t>: „</a:t>
            </a:r>
            <a:r>
              <a:rPr lang="cs-CZ" sz="2000" i="1" dirty="0">
                <a:solidFill>
                  <a:srgbClr val="002060"/>
                </a:solidFill>
              </a:rPr>
              <a:t>Zuby </a:t>
            </a:r>
            <a:r>
              <a:rPr lang="cs-CZ" sz="2000" i="1" dirty="0" err="1">
                <a:solidFill>
                  <a:srgbClr val="002060"/>
                </a:solidFill>
              </a:rPr>
              <a:t>Issusse</a:t>
            </a:r>
            <a:r>
              <a:rPr lang="cs-CZ" sz="2000" i="1" dirty="0">
                <a:solidFill>
                  <a:srgbClr val="002060"/>
                </a:solidFill>
              </a:rPr>
              <a:t> … ukazují, že mechanismy, </a:t>
            </a:r>
            <a:r>
              <a:rPr lang="cs-CZ" sz="2000" i="1" dirty="0" smtClean="0">
                <a:solidFill>
                  <a:srgbClr val="002060"/>
                </a:solidFill>
              </a:rPr>
              <a:t>… </a:t>
            </a:r>
            <a:r>
              <a:rPr lang="cs-CZ" sz="2000" b="1" i="1" dirty="0">
                <a:solidFill>
                  <a:srgbClr val="002060"/>
                </a:solidFill>
              </a:rPr>
              <a:t>existují i v</a:t>
            </a:r>
            <a:r>
              <a:rPr lang="cs-CZ" sz="2000" i="1" dirty="0">
                <a:solidFill>
                  <a:srgbClr val="002060"/>
                </a:solidFill>
              </a:rPr>
              <a:t> </a:t>
            </a:r>
            <a:r>
              <a:rPr lang="cs-CZ" sz="2000" b="1" i="1" dirty="0">
                <a:solidFill>
                  <a:srgbClr val="002060"/>
                </a:solidFill>
              </a:rPr>
              <a:t>přírodě</a:t>
            </a:r>
            <a:r>
              <a:rPr lang="cs-CZ" sz="2000" dirty="0">
                <a:solidFill>
                  <a:srgbClr val="002060"/>
                </a:solidFill>
              </a:rPr>
              <a:t>.“ Lze dodat, že ozubený převod v přírodě velmi pravděpodobně existuje </a:t>
            </a:r>
            <a:r>
              <a:rPr lang="cs-CZ" sz="2000" b="1" dirty="0">
                <a:solidFill>
                  <a:srgbClr val="002060"/>
                </a:solidFill>
              </a:rPr>
              <a:t>déle </a:t>
            </a:r>
            <a:r>
              <a:rPr lang="cs-CZ" sz="2000" dirty="0">
                <a:solidFill>
                  <a:srgbClr val="002060"/>
                </a:solidFill>
              </a:rPr>
              <a:t>než v technice</a:t>
            </a:r>
            <a:r>
              <a:rPr lang="cs-CZ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Přírodní zákonitosti </a:t>
            </a:r>
            <a:r>
              <a:rPr lang="cs-CZ" sz="2000" b="1" dirty="0">
                <a:solidFill>
                  <a:srgbClr val="002060"/>
                </a:solidFill>
              </a:rPr>
              <a:t>popisují</a:t>
            </a:r>
            <a:r>
              <a:rPr lang="cs-CZ" sz="2000" dirty="0">
                <a:solidFill>
                  <a:srgbClr val="002060"/>
                </a:solidFill>
              </a:rPr>
              <a:t> jev nebo děj v přírodě (jak probíhá), ale nijak </a:t>
            </a:r>
            <a:r>
              <a:rPr lang="cs-CZ" sz="2000" b="1" dirty="0">
                <a:solidFill>
                  <a:srgbClr val="002060"/>
                </a:solidFill>
              </a:rPr>
              <a:t>neodhalují jeho příčinu</a:t>
            </a:r>
            <a:r>
              <a:rPr lang="cs-CZ" sz="2000" dirty="0">
                <a:solidFill>
                  <a:srgbClr val="002060"/>
                </a:solidFill>
              </a:rPr>
              <a:t>! U ozubeného převodu jeho zákonitosti neodhalují příčinu jeho „vzniku“ = tvorby. Ozubené mechanismy používané v technické praxi vytvářejí inteligentní lidé, kteří takto napodobují (ovšem méně dokonale) tvůrčí činnost inteligentního </a:t>
            </a:r>
            <a:r>
              <a:rPr lang="cs-CZ" sz="2000" dirty="0" smtClean="0">
                <a:solidFill>
                  <a:srgbClr val="002060"/>
                </a:solidFill>
              </a:rPr>
              <a:t>Tvůrce.</a:t>
            </a:r>
            <a:endParaRPr lang="cs-CZ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diskuse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komentovaném článku J.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Stromberga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5796136" cy="5257800"/>
          </a:xfrm>
        </p:spPr>
        <p:txBody>
          <a:bodyPr>
            <a:noAutofit/>
          </a:bodyPr>
          <a:lstStyle/>
          <a:p>
            <a:r>
              <a:rPr lang="cs-CZ" sz="2200" b="1" dirty="0" err="1" smtClean="0"/>
              <a:t>Telesto</a:t>
            </a:r>
            <a:r>
              <a:rPr lang="cs-CZ" sz="2200" dirty="0" smtClean="0"/>
              <a:t> </a:t>
            </a:r>
            <a:r>
              <a:rPr lang="cs-CZ" sz="2200" dirty="0" smtClean="0"/>
              <a:t>dne </a:t>
            </a:r>
            <a:r>
              <a:rPr lang="cs-CZ" sz="2200" dirty="0" smtClean="0"/>
              <a:t>Út, 01/05/2016 - </a:t>
            </a:r>
            <a:r>
              <a:rPr lang="cs-CZ" sz="2200" dirty="0" smtClean="0"/>
              <a:t>20:56: Trocha </a:t>
            </a:r>
            <a:r>
              <a:rPr lang="cs-CZ" sz="2200" dirty="0" smtClean="0"/>
              <a:t>práce a rozložil jsem jednotlivé zuby na přímku: </a:t>
            </a:r>
            <a:r>
              <a:rPr lang="cs-CZ" sz="2200" dirty="0" smtClean="0"/>
              <a:t>obr. 7.</a:t>
            </a:r>
          </a:p>
          <a:p>
            <a:r>
              <a:rPr lang="cs-CZ" sz="2200" dirty="0" smtClean="0"/>
              <a:t>Takže </a:t>
            </a:r>
            <a:r>
              <a:rPr lang="cs-CZ" sz="2200" dirty="0" smtClean="0"/>
              <a:t>se ptám znovu. Už vidíte, že skoro každý zub je jiný? Má jiný sklon, výšku, šířku, apod.</a:t>
            </a:r>
            <a:endParaRPr lang="cs-CZ" sz="2200" b="1" dirty="0" smtClean="0"/>
          </a:p>
          <a:p>
            <a:r>
              <a:rPr lang="cs-CZ" sz="2200" dirty="0" smtClean="0"/>
              <a:t>Zuby jsem rozvinul z levého trochanteru. </a:t>
            </a:r>
            <a:endParaRPr lang="cs-CZ" sz="2200" dirty="0" smtClean="0"/>
          </a:p>
          <a:p>
            <a:r>
              <a:rPr lang="cs-CZ" sz="2200" b="1" dirty="0"/>
              <a:t>Václav </a:t>
            </a:r>
            <a:r>
              <a:rPr lang="cs-CZ" sz="2200" b="1" dirty="0" smtClean="0"/>
              <a:t>Dostál </a:t>
            </a:r>
            <a:r>
              <a:rPr lang="cs-CZ" sz="2200" dirty="0" smtClean="0"/>
              <a:t>dne </a:t>
            </a:r>
            <a:r>
              <a:rPr lang="cs-CZ" sz="2200" dirty="0"/>
              <a:t>St, 01/06/2016 - </a:t>
            </a:r>
            <a:r>
              <a:rPr lang="cs-CZ" sz="2200" dirty="0" smtClean="0"/>
              <a:t>10:52</a:t>
            </a:r>
            <a:endParaRPr lang="cs-CZ" sz="2200" b="1" dirty="0"/>
          </a:p>
          <a:p>
            <a:r>
              <a:rPr lang="cs-CZ" sz="2200" dirty="0"/>
              <a:t>Když už jste si s tím pohrál, tak nyní Vámi vytvořený ozubený hřeben zkuste dát do záběru s jedním ze </a:t>
            </a:r>
            <a:r>
              <a:rPr lang="cs-CZ" sz="2200" dirty="0" smtClean="0"/>
              <a:t>segmentů.</a:t>
            </a:r>
          </a:p>
          <a:p>
            <a:r>
              <a:rPr lang="cs-CZ" sz="2200" b="1" dirty="0"/>
              <a:t>Svůj postup prosím hlavně zopakujte </a:t>
            </a:r>
            <a:r>
              <a:rPr lang="cs-CZ" sz="2200" dirty="0"/>
              <a:t>u ozubeného segmentu s evolventním ozubením: přeneste zuby svou metodou na přímku a takto vytvářejte ozubený hřeben. </a:t>
            </a:r>
          </a:p>
        </p:txBody>
      </p: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5788936" y="1778708"/>
            <a:ext cx="3248025" cy="3270250"/>
            <a:chOff x="2337" y="1302"/>
            <a:chExt cx="4060" cy="4085"/>
          </a:xfrm>
        </p:grpSpPr>
        <p:pic>
          <p:nvPicPr>
            <p:cNvPr id="6" name="Picture 86" descr="http://planetopia.cz/upload/gear/gear1.png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00"/>
            <a:stretch>
              <a:fillRect/>
            </a:stretch>
          </p:blipFill>
          <p:spPr bwMode="auto">
            <a:xfrm>
              <a:off x="2354" y="1302"/>
              <a:ext cx="4034" cy="34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88"/>
            <p:cNvSpPr txBox="1">
              <a:spLocks noChangeArrowheads="1"/>
            </p:cNvSpPr>
            <p:nvPr/>
          </p:nvSpPr>
          <p:spPr bwMode="auto">
            <a:xfrm>
              <a:off x="2337" y="4776"/>
              <a:ext cx="4060" cy="6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Obr. 7. Zmenšená kopie  </a:t>
              </a: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hlinkClick r:id="rId5"/>
                </a:rPr>
                <a:t>http://planetopia.cz/upload/gear/gear1.png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7" name="TextovéPole 6"/>
          <p:cNvSpPr txBox="1"/>
          <p:nvPr/>
        </p:nvSpPr>
        <p:spPr>
          <a:xfrm>
            <a:off x="5796136" y="4683026"/>
            <a:ext cx="324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092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760"/>
            <a:ext cx="8229600" cy="606928"/>
          </a:xfrm>
        </p:spPr>
        <p:txBody>
          <a:bodyPr>
            <a:normAutofit fontScale="90000"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diskuse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Václav Dostál </a:t>
            </a:r>
            <a:r>
              <a:rPr lang="cs-CZ" dirty="0" smtClean="0"/>
              <a:t>dne </a:t>
            </a:r>
            <a:r>
              <a:rPr lang="cs-CZ" dirty="0"/>
              <a:t>St, 01/06/2016 - </a:t>
            </a:r>
            <a:r>
              <a:rPr lang="cs-CZ" dirty="0" smtClean="0"/>
              <a:t>13:05:</a:t>
            </a:r>
            <a:endParaRPr lang="cs-CZ" b="1" dirty="0"/>
          </a:p>
          <a:p>
            <a:r>
              <a:rPr lang="cs-CZ" i="1" dirty="0"/>
              <a:t>Na obrázku, který zatím zpochybňujete, jsem vám ukázal, že (téměř) každý zub je jinak vysoký. Jak to, že to funguje?</a:t>
            </a:r>
            <a:endParaRPr lang="cs-CZ" dirty="0"/>
          </a:p>
          <a:p>
            <a:r>
              <a:rPr lang="cs-CZ" dirty="0"/>
              <a:t>Ozubení s různě vysokými zuby neexistuje </a:t>
            </a:r>
            <a:r>
              <a:rPr lang="cs-CZ" dirty="0" smtClean="0"/>
              <a:t>- ani </a:t>
            </a:r>
            <a:r>
              <a:rPr lang="cs-CZ" dirty="0"/>
              <a:t>u </a:t>
            </a:r>
            <a:r>
              <a:rPr lang="cs-CZ" dirty="0" err="1"/>
              <a:t>Issuse</a:t>
            </a:r>
            <a:r>
              <a:rPr lang="cs-CZ" dirty="0"/>
              <a:t>! Na roztečné kružnici ozubených segmentů u </a:t>
            </a:r>
            <a:r>
              <a:rPr lang="cs-CZ" dirty="0" err="1"/>
              <a:t>Issuse</a:t>
            </a:r>
            <a:r>
              <a:rPr lang="cs-CZ" dirty="0"/>
              <a:t> jsou VŠECHNY zuby stejné! To je skutečnost, kterou vidíme na fotkách! </a:t>
            </a:r>
            <a:endParaRPr lang="cs-CZ" dirty="0" smtClean="0"/>
          </a:p>
          <a:p>
            <a:r>
              <a:rPr lang="cs-CZ" b="1" dirty="0"/>
              <a:t>DVD </a:t>
            </a:r>
            <a:r>
              <a:rPr lang="cs-CZ" dirty="0"/>
              <a:t>(neověřeno) dne Út, 01/05/2016 - </a:t>
            </a:r>
            <a:r>
              <a:rPr lang="cs-CZ" dirty="0" smtClean="0"/>
              <a:t>21:20</a:t>
            </a:r>
            <a:r>
              <a:rPr lang="cs-CZ" dirty="0"/>
              <a:t>:</a:t>
            </a:r>
            <a:endParaRPr lang="cs-CZ" dirty="0"/>
          </a:p>
          <a:p>
            <a:r>
              <a:rPr lang="cs-CZ" b="1" i="1" dirty="0" err="1"/>
              <a:t>Telesto</a:t>
            </a:r>
            <a:r>
              <a:rPr lang="cs-CZ" i="1" dirty="0"/>
              <a:t>: A co kdyby rozteč byla stále stejná, jen by se měnila velikost zubů? To neuvažujete?</a:t>
            </a:r>
            <a:endParaRPr lang="cs-CZ" dirty="0"/>
          </a:p>
          <a:p>
            <a:r>
              <a:rPr lang="cs-CZ" i="1" dirty="0"/>
              <a:t>VD: To by prostě nefungovalo!</a:t>
            </a:r>
            <a:endParaRPr lang="cs-CZ" dirty="0"/>
          </a:p>
          <a:p>
            <a:r>
              <a:rPr lang="cs-CZ" dirty="0"/>
              <a:t>Ale fungovalo. A dokonce se to už nějaký pátek používá. </a:t>
            </a:r>
            <a:r>
              <a:rPr lang="cs-CZ" b="1" dirty="0"/>
              <a:t>Zkuste si zadat do </a:t>
            </a:r>
            <a:r>
              <a:rPr lang="cs-CZ" b="1" dirty="0" err="1"/>
              <a:t>google</a:t>
            </a:r>
            <a:r>
              <a:rPr lang="cs-CZ" b="1" dirty="0"/>
              <a:t>: </a:t>
            </a:r>
            <a:r>
              <a:rPr lang="cs-CZ" b="1" dirty="0" err="1"/>
              <a:t>variable</a:t>
            </a:r>
            <a:r>
              <a:rPr lang="cs-CZ" b="1" dirty="0"/>
              <a:t> ratio </a:t>
            </a:r>
            <a:r>
              <a:rPr lang="cs-CZ" b="1" dirty="0" err="1"/>
              <a:t>steering</a:t>
            </a:r>
            <a:r>
              <a:rPr lang="cs-CZ" dirty="0"/>
              <a:t> a vyhledejte si nějaký obrázek</a:t>
            </a:r>
            <a:r>
              <a:rPr lang="cs-CZ" dirty="0" smtClean="0"/>
              <a:t>.</a:t>
            </a:r>
          </a:p>
          <a:p>
            <a:r>
              <a:rPr lang="cs-CZ" b="1" dirty="0"/>
              <a:t>DVD</a:t>
            </a:r>
            <a:r>
              <a:rPr lang="cs-CZ" dirty="0"/>
              <a:t> (neověřeno) dne St, 01/06/2016 - 21:25. </a:t>
            </a:r>
          </a:p>
          <a:p>
            <a:r>
              <a:rPr lang="cs-CZ" i="1" dirty="0"/>
              <a:t>Byl to DVD, kdo dal odkaz na šnekový převod (zde: </a:t>
            </a:r>
            <a:r>
              <a:rPr lang="cs-CZ" i="1" dirty="0" err="1"/>
              <a:t>variable</a:t>
            </a:r>
            <a:r>
              <a:rPr lang="cs-CZ" i="1" dirty="0"/>
              <a:t> ratio </a:t>
            </a:r>
            <a:r>
              <a:rPr lang="cs-CZ" i="1" dirty="0" err="1"/>
              <a:t>steering</a:t>
            </a:r>
            <a:r>
              <a:rPr lang="cs-CZ" i="1" dirty="0"/>
              <a:t>).</a:t>
            </a:r>
            <a:r>
              <a:rPr lang="cs-CZ" dirty="0"/>
              <a:t> [Citát Pavla K.]</a:t>
            </a:r>
          </a:p>
          <a:p>
            <a:r>
              <a:rPr lang="cs-CZ" dirty="0" smtClean="0"/>
              <a:t>Já </a:t>
            </a:r>
            <a:r>
              <a:rPr lang="cs-CZ" dirty="0"/>
              <a:t>ale </a:t>
            </a:r>
            <a:r>
              <a:rPr lang="cs-CZ" b="1" dirty="0"/>
              <a:t>nepsal nic o šnekovém převodu</a:t>
            </a:r>
            <a:r>
              <a:rPr lang="cs-CZ" dirty="0"/>
              <a:t>. Podívejte se na wiki na "</a:t>
            </a:r>
            <a:r>
              <a:rPr lang="cs-CZ" dirty="0" err="1"/>
              <a:t>Rack</a:t>
            </a:r>
            <a:r>
              <a:rPr lang="cs-CZ" dirty="0"/>
              <a:t> and </a:t>
            </a:r>
            <a:r>
              <a:rPr lang="cs-CZ" dirty="0" err="1"/>
              <a:t>pinion</a:t>
            </a:r>
            <a:r>
              <a:rPr lang="cs-CZ" dirty="0"/>
              <a:t>". "</a:t>
            </a:r>
            <a:r>
              <a:rPr lang="cs-CZ" dirty="0" err="1"/>
              <a:t>Variable</a:t>
            </a:r>
            <a:r>
              <a:rPr lang="cs-CZ" dirty="0"/>
              <a:t> </a:t>
            </a:r>
            <a:r>
              <a:rPr lang="cs-CZ" dirty="0" err="1"/>
              <a:t>rack</a:t>
            </a:r>
            <a:r>
              <a:rPr lang="cs-CZ" dirty="0"/>
              <a:t>" je prostě jen ozubení s proměnnými segmenty</a:t>
            </a:r>
            <a:r>
              <a:rPr lang="cs-CZ" dirty="0" smtClean="0"/>
              <a:t>.</a:t>
            </a:r>
          </a:p>
          <a:p>
            <a:r>
              <a:rPr lang="cs-CZ" dirty="0"/>
              <a:t>D</a:t>
            </a:r>
            <a:r>
              <a:rPr lang="cs-CZ" dirty="0" smtClean="0"/>
              <a:t>ůvod</a:t>
            </a:r>
            <a:r>
              <a:rPr lang="cs-CZ" dirty="0"/>
              <a:t>, proč musí být u ozubeného kola každý zub shodný je ten, že se může/musí potkat s ostatními zuby druhého ozubeného kola. V případě ozubeného segmentu to </a:t>
            </a:r>
            <a:r>
              <a:rPr lang="cs-CZ" b="1" dirty="0" smtClean="0"/>
              <a:t>neplatí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14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2816"/>
            <a:ext cx="8229600" cy="64350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diskuse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Autofit/>
          </a:bodyPr>
          <a:lstStyle/>
          <a:p>
            <a:r>
              <a:rPr lang="cs-CZ" sz="2000" b="1" dirty="0"/>
              <a:t>Václav Dostál </a:t>
            </a:r>
            <a:r>
              <a:rPr lang="cs-CZ" sz="2000" dirty="0" smtClean="0"/>
              <a:t> </a:t>
            </a:r>
            <a:r>
              <a:rPr lang="cs-CZ" sz="2000" dirty="0"/>
              <a:t>dne Čt, 01/07/2016 - </a:t>
            </a:r>
            <a:r>
              <a:rPr lang="cs-CZ" sz="2000" dirty="0" smtClean="0"/>
              <a:t>17:24:</a:t>
            </a:r>
            <a:endParaRPr lang="cs-CZ" sz="2000" dirty="0"/>
          </a:p>
          <a:p>
            <a:r>
              <a:rPr lang="cs-CZ" sz="2000" b="1" dirty="0"/>
              <a:t>Poprvé</a:t>
            </a:r>
            <a:r>
              <a:rPr lang="cs-CZ" sz="2000" dirty="0"/>
              <a:t>: </a:t>
            </a:r>
            <a:r>
              <a:rPr lang="cs-CZ" sz="2000" i="1" dirty="0"/>
              <a:t>Zkuste si zadat do </a:t>
            </a:r>
            <a:r>
              <a:rPr lang="cs-CZ" sz="2000" i="1" dirty="0" err="1"/>
              <a:t>google</a:t>
            </a:r>
            <a:r>
              <a:rPr lang="cs-CZ" sz="2000" i="1" dirty="0"/>
              <a:t>: </a:t>
            </a:r>
            <a:r>
              <a:rPr lang="cs-CZ" sz="2000" i="1" dirty="0" err="1"/>
              <a:t>v</a:t>
            </a:r>
            <a:r>
              <a:rPr lang="cs-CZ" sz="2000" b="1" i="1" dirty="0" err="1"/>
              <a:t>ariable</a:t>
            </a:r>
            <a:r>
              <a:rPr lang="cs-CZ" sz="2000" b="1" i="1" dirty="0"/>
              <a:t> ratio </a:t>
            </a:r>
            <a:r>
              <a:rPr lang="cs-CZ" sz="2000" b="1" i="1" dirty="0" err="1"/>
              <a:t>steering</a:t>
            </a:r>
            <a:r>
              <a:rPr lang="cs-CZ" sz="2000" b="1" i="1" dirty="0"/>
              <a:t> </a:t>
            </a:r>
            <a:r>
              <a:rPr lang="cs-CZ" sz="2000" i="1" dirty="0"/>
              <a:t>a vyhledejte si nějaký obrázek.   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b="1" dirty="0"/>
              <a:t>Podruhé</a:t>
            </a:r>
            <a:r>
              <a:rPr lang="cs-CZ" sz="2000" dirty="0"/>
              <a:t>:</a:t>
            </a:r>
            <a:r>
              <a:rPr lang="cs-CZ" sz="2000" i="1" dirty="0"/>
              <a:t> Já ale nepsal nic o šnekovém převodu. Podívejte se na wiki na "</a:t>
            </a:r>
            <a:r>
              <a:rPr lang="cs-CZ" sz="2000" i="1" dirty="0" err="1"/>
              <a:t>Rack</a:t>
            </a:r>
            <a:r>
              <a:rPr lang="cs-CZ" sz="2000" i="1" dirty="0"/>
              <a:t> and </a:t>
            </a:r>
            <a:r>
              <a:rPr lang="cs-CZ" sz="2000" i="1" dirty="0" err="1"/>
              <a:t>pinion</a:t>
            </a:r>
            <a:r>
              <a:rPr lang="cs-CZ" sz="2000" i="1" dirty="0"/>
              <a:t>". "</a:t>
            </a:r>
            <a:r>
              <a:rPr lang="cs-CZ" sz="2000" i="1" dirty="0" err="1"/>
              <a:t>Variable</a:t>
            </a:r>
            <a:r>
              <a:rPr lang="cs-CZ" sz="2000" i="1" dirty="0"/>
              <a:t> </a:t>
            </a:r>
            <a:r>
              <a:rPr lang="cs-CZ" sz="2000" i="1" dirty="0" err="1"/>
              <a:t>rack</a:t>
            </a:r>
            <a:r>
              <a:rPr lang="cs-CZ" sz="2000" i="1" dirty="0"/>
              <a:t>" je prostě jen ozubení s proměnnými segmenty. Asi může být se </a:t>
            </a:r>
            <a:r>
              <a:rPr lang="cs-CZ" sz="2000" i="1" dirty="0" err="1"/>
              <a:t>šněkovým</a:t>
            </a:r>
            <a:r>
              <a:rPr lang="cs-CZ" sz="2000" i="1" dirty="0"/>
              <a:t> převodem, ale funguje velmi dobře i se šikmým </a:t>
            </a:r>
            <a:r>
              <a:rPr lang="cs-CZ" sz="2000" i="1" dirty="0" smtClean="0"/>
              <a:t>ozubením.</a:t>
            </a:r>
          </a:p>
          <a:p>
            <a:r>
              <a:rPr lang="cs-CZ" sz="2000" b="1" dirty="0"/>
              <a:t>Potřetí</a:t>
            </a:r>
            <a:r>
              <a:rPr lang="cs-CZ" sz="2000" dirty="0"/>
              <a:t>: </a:t>
            </a:r>
            <a:r>
              <a:rPr lang="cs-CZ" sz="2000" i="1" dirty="0"/>
              <a:t>Proto nelze na segmenty aplikovat všechno, co nutně musí splňovat ozubené </a:t>
            </a:r>
            <a:r>
              <a:rPr lang="cs-CZ" sz="2000" b="1" i="1" dirty="0"/>
              <a:t>kolo</a:t>
            </a:r>
            <a:r>
              <a:rPr lang="cs-CZ" sz="2000" i="1" dirty="0"/>
              <a:t>.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Já jsem ovšem psal o ZUBECH ozubeného kola a o ZUBECH </a:t>
            </a:r>
            <a:r>
              <a:rPr lang="cs-CZ" sz="2000" dirty="0" smtClean="0"/>
              <a:t>segmentu.</a:t>
            </a:r>
          </a:p>
          <a:p>
            <a:r>
              <a:rPr lang="cs-CZ" sz="2000" i="1" dirty="0"/>
              <a:t>Zapomeňte na </a:t>
            </a:r>
            <a:r>
              <a:rPr lang="cs-CZ" sz="2000" i="1" dirty="0" err="1"/>
              <a:t>rack</a:t>
            </a:r>
            <a:r>
              <a:rPr lang="cs-CZ" sz="2000" i="1" dirty="0"/>
              <a:t> a podívejte se na toto video</a:t>
            </a:r>
            <a:r>
              <a:rPr lang="cs-CZ" sz="2000" i="1" dirty="0" smtClean="0"/>
              <a:t>.</a:t>
            </a:r>
          </a:p>
          <a:p>
            <a:r>
              <a:rPr lang="cs-CZ" sz="2000" dirty="0"/>
              <a:t>N</a:t>
            </a:r>
            <a:r>
              <a:rPr lang="cs-CZ" sz="2000" dirty="0" smtClean="0"/>
              <a:t>a </a:t>
            </a:r>
            <a:r>
              <a:rPr lang="cs-CZ" sz="2000" dirty="0"/>
              <a:t>tom videu </a:t>
            </a:r>
            <a:r>
              <a:rPr lang="cs-CZ" sz="2000" dirty="0" smtClean="0"/>
              <a:t>(</a:t>
            </a:r>
            <a:r>
              <a:rPr lang="cs-CZ" sz="2000" i="1" dirty="0" smtClean="0">
                <a:solidFill>
                  <a:srgbClr val="002060"/>
                </a:solidFill>
              </a:rPr>
              <a:t>už nepřístupném</a:t>
            </a:r>
            <a:r>
              <a:rPr lang="cs-CZ" sz="2000" dirty="0" smtClean="0"/>
              <a:t>) </a:t>
            </a:r>
            <a:r>
              <a:rPr lang="cs-CZ" sz="2000" dirty="0"/>
              <a:t>ozubení NENÍ?? Jestliže tam JE (jakože ANO) pak PROČ mám na ozubení zapomenout??? To bych musel zapomenout i TENTO případ</a:t>
            </a:r>
            <a:r>
              <a:rPr lang="cs-CZ" sz="2000" dirty="0" smtClean="0"/>
              <a:t>!!</a:t>
            </a:r>
          </a:p>
          <a:p>
            <a:r>
              <a:rPr lang="cs-CZ" sz="2000" i="1" dirty="0"/>
              <a:t>Zejm. [poměr] 2:15, to už je extrém. </a:t>
            </a:r>
            <a:r>
              <a:rPr lang="cs-CZ" sz="2000" dirty="0"/>
              <a:t>ANO, to tedy je. </a:t>
            </a:r>
            <a:r>
              <a:rPr lang="cs-CZ" sz="2000" i="1" dirty="0"/>
              <a:t>Uznáte, že ty zuby nejsou shodné? </a:t>
            </a:r>
            <a:r>
              <a:rPr lang="cs-CZ" sz="2000" dirty="0"/>
              <a:t>ANO – to však NELZE aplikovat na </a:t>
            </a:r>
            <a:r>
              <a:rPr lang="cs-CZ" sz="2000" b="1" dirty="0"/>
              <a:t>kolo. </a:t>
            </a:r>
            <a:r>
              <a:rPr lang="cs-CZ" sz="2000" dirty="0"/>
              <a:t> </a:t>
            </a:r>
            <a:r>
              <a:rPr lang="cs-CZ" sz="2000" i="1" dirty="0"/>
              <a:t>A myslíte, že hned ten první mechanismus (kde jsou zuby různě velké) by nemohl pracovat na kole? </a:t>
            </a:r>
            <a:endParaRPr lang="cs-CZ" sz="2000" dirty="0"/>
          </a:p>
          <a:p>
            <a:r>
              <a:rPr lang="cs-CZ" sz="2000" dirty="0"/>
              <a:t>NEMOHL. V tom „prvním mechanismu“ jsou zuby na </a:t>
            </a:r>
            <a:r>
              <a:rPr lang="cs-CZ" sz="2000" b="1" dirty="0"/>
              <a:t>hranolu</a:t>
            </a:r>
            <a:r>
              <a:rPr lang="cs-CZ" sz="2000" dirty="0"/>
              <a:t>. Mimochodem: Další tři „mechanismy“ jsou shodné s tím prvním. Avšak ani jeden </a:t>
            </a:r>
            <a:r>
              <a:rPr lang="cs-CZ" sz="2000" b="1" dirty="0"/>
              <a:t>NENÍ kolo</a:t>
            </a:r>
            <a:r>
              <a:rPr lang="cs-CZ" sz="2000" dirty="0" smtClean="0"/>
              <a:t>!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197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760"/>
            <a:ext cx="8229600" cy="75094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diskuse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64544"/>
            <a:ext cx="6244036" cy="5993456"/>
          </a:xfrm>
        </p:spPr>
        <p:txBody>
          <a:bodyPr>
            <a:normAutofit/>
          </a:bodyPr>
          <a:lstStyle/>
          <a:p>
            <a:r>
              <a:rPr lang="cs-CZ" sz="2400" b="1" dirty="0"/>
              <a:t>DVD</a:t>
            </a:r>
            <a:r>
              <a:rPr lang="cs-CZ" sz="2400" dirty="0"/>
              <a:t> </a:t>
            </a:r>
            <a:r>
              <a:rPr lang="cs-CZ" sz="2400" dirty="0" smtClean="0"/>
              <a:t>dne </a:t>
            </a:r>
            <a:r>
              <a:rPr lang="cs-CZ" sz="2400" dirty="0"/>
              <a:t>Pá, 01/08/2016 - </a:t>
            </a:r>
            <a:r>
              <a:rPr lang="cs-CZ" sz="2400" b="1" dirty="0"/>
              <a:t>10:33</a:t>
            </a:r>
            <a:r>
              <a:rPr lang="cs-CZ" sz="2400" dirty="0"/>
              <a:t>. [Po mém ukončení diskuse s ním]</a:t>
            </a:r>
          </a:p>
          <a:p>
            <a:r>
              <a:rPr lang="cs-CZ" sz="2400" dirty="0"/>
              <a:t>Myslíte si, že ten mechanismus toho hmyzu je na přesné kružnici</a:t>
            </a:r>
            <a:r>
              <a:rPr lang="cs-CZ" sz="2400" dirty="0" smtClean="0"/>
              <a:t>?</a:t>
            </a:r>
            <a:r>
              <a:rPr lang="cs-CZ" sz="2400" dirty="0"/>
              <a:t> </a:t>
            </a:r>
          </a:p>
          <a:p>
            <a:r>
              <a:rPr lang="cs-CZ" sz="2400" dirty="0" smtClean="0"/>
              <a:t>[</a:t>
            </a:r>
            <a:r>
              <a:rPr lang="cs-CZ" sz="2400" dirty="0"/>
              <a:t>To bylo příčinou sporu. Já jsem skutečně – před podrobným studiem – uvažoval právě kruhovou výseč. Pravá část obr. 1. jasně ukazuje, že trochantery jsou elipsy. Na jiných obrázcích to není tak zřetelné). Ozubení je ovšem jen na </a:t>
            </a:r>
            <a:r>
              <a:rPr lang="cs-CZ" sz="2400" b="1" dirty="0"/>
              <a:t>části</a:t>
            </a:r>
            <a:r>
              <a:rPr lang="cs-CZ" sz="2400" dirty="0"/>
              <a:t> trochantery. </a:t>
            </a:r>
            <a:endParaRPr lang="cs-CZ" sz="2400" dirty="0" smtClean="0"/>
          </a:p>
          <a:p>
            <a:r>
              <a:rPr lang="cs-CZ" sz="2400" dirty="0"/>
              <a:t>Navíc </a:t>
            </a:r>
            <a:r>
              <a:rPr lang="cs-CZ" sz="2400" b="1" dirty="0"/>
              <a:t>autoři</a:t>
            </a:r>
            <a:r>
              <a:rPr lang="cs-CZ" sz="2400" dirty="0"/>
              <a:t> opakovaně tvrdí, že jsou shodné všechny zuby!]</a:t>
            </a:r>
          </a:p>
          <a:p>
            <a:r>
              <a:rPr lang="cs-CZ" sz="2400" dirty="0"/>
              <a:t>[Na obr. 7 (nebo 2) vidíme různé zuby – zejména dva nejspodnější, ale to nesouhlasí s fotkami a tvrzením </a:t>
            </a:r>
            <a:r>
              <a:rPr lang="cs-CZ" sz="2400" dirty="0" smtClean="0"/>
              <a:t>autorů.]</a:t>
            </a:r>
            <a:endParaRPr lang="cs-CZ" sz="2400" dirty="0"/>
          </a:p>
        </p:txBody>
      </p: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6232983" y="848324"/>
            <a:ext cx="2894013" cy="2209800"/>
            <a:chOff x="2475" y="-1559"/>
            <a:chExt cx="3404" cy="2600"/>
          </a:xfrm>
        </p:grpSpPr>
        <p:pic>
          <p:nvPicPr>
            <p:cNvPr id="5" name="Picture 103" descr="http://blogs.smithsonianmag.com/science/files/2013/09/burrows3HR.jpg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" y="-1559"/>
              <a:ext cx="3401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04"/>
            <p:cNvSpPr txBox="1">
              <a:spLocks noChangeArrowheads="1"/>
            </p:cNvSpPr>
            <p:nvPr/>
          </p:nvSpPr>
          <p:spPr bwMode="auto">
            <a:xfrm>
              <a:off x="2475" y="646"/>
              <a:ext cx="3394" cy="3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Znovu pravá část obr. 1.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6415365" y="3140804"/>
            <a:ext cx="2520745" cy="2268030"/>
            <a:chOff x="2337" y="1302"/>
            <a:chExt cx="4060" cy="4085"/>
          </a:xfrm>
        </p:grpSpPr>
        <p:pic>
          <p:nvPicPr>
            <p:cNvPr id="10" name="Picture 86" descr="http://planetopia.cz/upload/gear/gear1.png"/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00"/>
            <a:stretch>
              <a:fillRect/>
            </a:stretch>
          </p:blipFill>
          <p:spPr bwMode="auto">
            <a:xfrm>
              <a:off x="2354" y="1302"/>
              <a:ext cx="4034" cy="34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88"/>
            <p:cNvSpPr txBox="1">
              <a:spLocks noChangeArrowheads="1"/>
            </p:cNvSpPr>
            <p:nvPr/>
          </p:nvSpPr>
          <p:spPr bwMode="auto">
            <a:xfrm>
              <a:off x="2337" y="4776"/>
              <a:ext cx="4060" cy="6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Obr. 7. 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399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 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diskuse, týkající se ozubení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69342" y="802410"/>
            <a:ext cx="6167154" cy="40324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100" b="1" i="1" dirty="0" smtClean="0"/>
              <a:t>DVD</a:t>
            </a:r>
            <a:r>
              <a:rPr lang="cs-CZ" sz="2100" dirty="0" smtClean="0"/>
              <a:t>: </a:t>
            </a:r>
            <a:r>
              <a:rPr lang="cs-CZ" sz="2100" i="1" dirty="0"/>
              <a:t>0. Profil zubu </a:t>
            </a:r>
            <a:r>
              <a:rPr lang="cs-CZ" sz="2100" b="1" i="1" dirty="0"/>
              <a:t>je dán</a:t>
            </a:r>
            <a:r>
              <a:rPr lang="cs-CZ" sz="2100" i="1" dirty="0"/>
              <a:t> nějakou parametrizací (např. patní </a:t>
            </a:r>
            <a:r>
              <a:rPr lang="cs-CZ" sz="2100" i="1" dirty="0" err="1"/>
              <a:t>radius</a:t>
            </a:r>
            <a:r>
              <a:rPr lang="cs-CZ" sz="2100" i="1" dirty="0"/>
              <a:t>, výška zubu</a:t>
            </a:r>
            <a:r>
              <a:rPr lang="cs-CZ" sz="2100" i="1" dirty="0" smtClean="0"/>
              <a:t>…). </a:t>
            </a:r>
            <a:r>
              <a:rPr lang="cs-CZ" sz="2100" b="1" dirty="0" smtClean="0"/>
              <a:t>Odkud</a:t>
            </a:r>
            <a:r>
              <a:rPr lang="cs-CZ" sz="2100" dirty="0" smtClean="0"/>
              <a:t> </a:t>
            </a:r>
            <a:r>
              <a:rPr lang="cs-CZ" sz="2100" dirty="0"/>
              <a:t>se vezme to zadání profilu (např. patního </a:t>
            </a:r>
            <a:r>
              <a:rPr lang="cs-CZ" sz="2100" dirty="0" err="1"/>
              <a:t>radiusu</a:t>
            </a:r>
            <a:r>
              <a:rPr lang="cs-CZ" sz="2100" dirty="0"/>
              <a:t>, výšky zubu…)? A vůbec: Odkud je známo, že se má vytvářet zub</a:t>
            </a:r>
            <a:r>
              <a:rPr lang="cs-CZ" sz="2100" dirty="0" smtClean="0"/>
              <a:t>?</a:t>
            </a:r>
          </a:p>
          <a:p>
            <a:pPr marL="0" indent="0" algn="just">
              <a:buNone/>
            </a:pPr>
            <a:r>
              <a:rPr lang="cs-CZ" sz="2100" i="1" dirty="0" smtClean="0"/>
              <a:t>1. Náhodně </a:t>
            </a:r>
            <a:r>
              <a:rPr lang="cs-CZ" sz="2100" i="1" dirty="0"/>
              <a:t>se vygeneruje populace profilů </a:t>
            </a:r>
            <a:r>
              <a:rPr lang="cs-CZ" sz="2100" i="1" dirty="0" smtClean="0"/>
              <a:t>ozubení</a:t>
            </a:r>
            <a:r>
              <a:rPr lang="cs-CZ" sz="2100" dirty="0" smtClean="0"/>
              <a:t>:  </a:t>
            </a:r>
            <a:r>
              <a:rPr lang="cs-CZ" sz="2100" dirty="0"/>
              <a:t>Odkud se vezme </a:t>
            </a:r>
            <a:r>
              <a:rPr lang="cs-CZ" sz="2100" b="1" dirty="0"/>
              <a:t>určitá</a:t>
            </a:r>
            <a:r>
              <a:rPr lang="cs-CZ" sz="2100" dirty="0"/>
              <a:t> matematická </a:t>
            </a:r>
            <a:r>
              <a:rPr lang="cs-CZ" sz="2100" dirty="0" smtClean="0"/>
              <a:t>funkce?</a:t>
            </a:r>
          </a:p>
          <a:p>
            <a:pPr marL="0" indent="0" algn="just">
              <a:buNone/>
            </a:pPr>
            <a:r>
              <a:rPr lang="cs-CZ" sz="2100" i="1" dirty="0"/>
              <a:t>2</a:t>
            </a:r>
            <a:r>
              <a:rPr lang="cs-CZ" sz="2100" dirty="0"/>
              <a:t> </a:t>
            </a:r>
            <a:r>
              <a:rPr lang="cs-CZ" sz="2100" dirty="0" smtClean="0"/>
              <a:t>.</a:t>
            </a:r>
            <a:r>
              <a:rPr lang="cs-CZ" sz="2100" i="1" dirty="0" smtClean="0"/>
              <a:t>Profily </a:t>
            </a:r>
            <a:r>
              <a:rPr lang="cs-CZ" sz="2100" i="1" dirty="0"/>
              <a:t>jsou jeden po druhém testovány </a:t>
            </a:r>
            <a:r>
              <a:rPr lang="cs-CZ" sz="2100" b="1" i="1" dirty="0"/>
              <a:t>simulačním SW</a:t>
            </a:r>
            <a:r>
              <a:rPr lang="cs-CZ" sz="2100" i="1" dirty="0"/>
              <a:t>, který jim </a:t>
            </a:r>
            <a:r>
              <a:rPr lang="cs-CZ" sz="2100" b="1" i="1" dirty="0"/>
              <a:t>přiřadí</a:t>
            </a:r>
            <a:r>
              <a:rPr lang="cs-CZ" sz="2100" i="1" dirty="0"/>
              <a:t> jakési hodnocení, známkování - fitness</a:t>
            </a:r>
            <a:r>
              <a:rPr lang="cs-CZ" sz="2100" dirty="0"/>
              <a:t>). Jakmile mluvíme o simulačním software, jedná se o program vytvořený </a:t>
            </a:r>
            <a:r>
              <a:rPr lang="cs-CZ" sz="2100" b="1" dirty="0" smtClean="0"/>
              <a:t>programátorem</a:t>
            </a:r>
            <a:r>
              <a:rPr lang="cs-CZ" sz="2100" dirty="0" smtClean="0"/>
              <a:t>. </a:t>
            </a:r>
            <a:r>
              <a:rPr lang="cs-CZ" sz="2100" dirty="0"/>
              <a:t>Software je totiž „programové vybavení počítače“, které nějaký </a:t>
            </a:r>
            <a:r>
              <a:rPr lang="cs-CZ" sz="2100" b="1" dirty="0" smtClean="0"/>
              <a:t>programátor</a:t>
            </a:r>
            <a:r>
              <a:rPr lang="cs-CZ" sz="2100" dirty="0" smtClean="0"/>
              <a:t> </a:t>
            </a:r>
            <a:r>
              <a:rPr lang="cs-CZ" sz="2100" dirty="0"/>
              <a:t>vymyslel a potom je do počítače vložil </a:t>
            </a:r>
            <a:r>
              <a:rPr lang="cs-CZ" sz="2100" dirty="0" smtClean="0"/>
              <a:t>.</a:t>
            </a:r>
            <a:endParaRPr lang="cs-CZ" sz="21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8182" y="1576801"/>
            <a:ext cx="2870052" cy="2424338"/>
            <a:chOff x="5745" y="1849"/>
            <a:chExt cx="3612" cy="3148"/>
          </a:xfrm>
        </p:grpSpPr>
        <p:pic>
          <p:nvPicPr>
            <p:cNvPr id="2051" name="Picture 3" descr="http://blogs.smithsonianmag.com/science/files/2013/09/burrows3HR.jpg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5" y="1849"/>
              <a:ext cx="3612" cy="2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5771" y="4197"/>
              <a:ext cx="3562" cy="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Obr. 1. Ozubený převod na zadních nohou maličkého hmyzu  </a:t>
              </a:r>
              <a:r>
                <a:rPr kumimoji="0" lang="cs-CZ" altLang="cs-CZ" sz="12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Issus</a:t>
              </a:r>
              <a:r>
                <a:rPr kumimoji="0" lang="cs-CZ" altLang="cs-CZ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</a:t>
              </a:r>
              <a:r>
                <a:rPr kumimoji="0" lang="cs-CZ" altLang="cs-CZ" sz="12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coleoptratus</a:t>
              </a:r>
              <a:r>
                <a:rPr kumimoji="0" lang="cs-CZ" altLang="cs-CZ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.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6" name="Obdélník 5"/>
          <p:cNvSpPr/>
          <p:nvPr/>
        </p:nvSpPr>
        <p:spPr>
          <a:xfrm>
            <a:off x="146523" y="4865487"/>
            <a:ext cx="89974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100" i="1" dirty="0" smtClean="0"/>
              <a:t>Také </a:t>
            </a:r>
            <a:r>
              <a:rPr lang="cs-CZ" sz="2100" i="1" dirty="0"/>
              <a:t>by šlo ta kola </a:t>
            </a:r>
            <a:r>
              <a:rPr lang="cs-CZ" sz="2100" b="1" i="1" dirty="0"/>
              <a:t>vyrobit</a:t>
            </a:r>
            <a:r>
              <a:rPr lang="cs-CZ" sz="2100" i="1" dirty="0"/>
              <a:t>, poskládat a třeba </a:t>
            </a:r>
            <a:r>
              <a:rPr lang="cs-CZ" sz="2100" b="1" i="1" dirty="0"/>
              <a:t>změřit</a:t>
            </a:r>
            <a:r>
              <a:rPr lang="cs-CZ" sz="2100" i="1" dirty="0"/>
              <a:t> účinnost soukolí, ale bylo by to  </a:t>
            </a:r>
            <a:r>
              <a:rPr lang="cs-CZ" sz="2100" i="1" dirty="0" smtClean="0"/>
              <a:t>  pracné</a:t>
            </a:r>
            <a:r>
              <a:rPr lang="cs-CZ" sz="2100" i="1" dirty="0"/>
              <a:t>. </a:t>
            </a:r>
            <a:r>
              <a:rPr lang="cs-CZ" sz="2100" dirty="0"/>
              <a:t>Starší způsob ověřování pomocí výroby a „ručního“ měření je tedy ekvivalentní modernímu způsobu, kdy nějaký </a:t>
            </a:r>
            <a:r>
              <a:rPr lang="cs-CZ" sz="2100" b="1" dirty="0"/>
              <a:t>programátor</a:t>
            </a:r>
            <a:r>
              <a:rPr lang="cs-CZ" sz="2100" dirty="0"/>
              <a:t> zadá programovací příkazy do </a:t>
            </a:r>
            <a:r>
              <a:rPr lang="cs-CZ" sz="2100" b="1" dirty="0"/>
              <a:t>jím vytvářeného</a:t>
            </a:r>
            <a:r>
              <a:rPr lang="cs-CZ" sz="2100" dirty="0"/>
              <a:t> algoritmu</a:t>
            </a:r>
            <a:r>
              <a:rPr lang="cs-CZ" sz="2100" dirty="0" smtClean="0"/>
              <a:t>.</a:t>
            </a:r>
            <a:endParaRPr lang="cs-CZ" sz="2100" i="1" dirty="0" smtClean="0"/>
          </a:p>
          <a:p>
            <a:pPr algn="just"/>
            <a:r>
              <a:rPr lang="cs-CZ" sz="2100" i="1" dirty="0" smtClean="0"/>
              <a:t>3</a:t>
            </a:r>
            <a:r>
              <a:rPr lang="cs-CZ" sz="2100" i="1" dirty="0"/>
              <a:t>. Z celé populace </a:t>
            </a:r>
            <a:r>
              <a:rPr lang="cs-CZ" sz="2100" b="1" i="1" dirty="0"/>
              <a:t>se vyberou</a:t>
            </a:r>
            <a:r>
              <a:rPr lang="cs-CZ" sz="2100" i="1" dirty="0"/>
              <a:t> profily tak, že ty s vyšším fitness mají vyšší šanci na výběr. 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251980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616"/>
            <a:ext cx="8229600" cy="472056"/>
          </a:xfrm>
        </p:spPr>
        <p:txBody>
          <a:bodyPr>
            <a:normAutofit fontScale="90000"/>
          </a:bodyPr>
          <a:lstStyle/>
          <a:p>
            <a:r>
              <a:rPr lang="cs-CZ" sz="3200" b="1" dirty="0"/>
              <a:t>4</a:t>
            </a:r>
            <a:r>
              <a:rPr lang="cs-CZ" sz="3200" b="1" dirty="0" smtClean="0"/>
              <a:t>. </a:t>
            </a:r>
            <a:r>
              <a:rPr lang="cs-CZ" sz="3200" b="1" dirty="0"/>
              <a:t>Z </a:t>
            </a:r>
            <a:r>
              <a:rPr lang="cs-CZ" sz="3200" b="1" dirty="0" smtClean="0"/>
              <a:t>diskuse, týkající se ozubení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476672"/>
            <a:ext cx="9036496" cy="638132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cs-CZ" i="1" dirty="0" smtClean="0"/>
              <a:t>4.</a:t>
            </a:r>
            <a:r>
              <a:rPr lang="cs-CZ" dirty="0" smtClean="0"/>
              <a:t> </a:t>
            </a:r>
            <a:r>
              <a:rPr lang="cs-CZ" b="1" i="1" dirty="0" smtClean="0"/>
              <a:t>Provede </a:t>
            </a:r>
            <a:r>
              <a:rPr lang="cs-CZ" b="1" i="1" dirty="0"/>
              <a:t>se</a:t>
            </a:r>
            <a:r>
              <a:rPr lang="cs-CZ" i="1" dirty="0"/>
              <a:t> křížení, tedy profil získá vlastnosti obou rodičů, a náhodné </a:t>
            </a:r>
            <a:r>
              <a:rPr lang="cs-CZ" i="1" dirty="0" smtClean="0"/>
              <a:t>mutace      a </a:t>
            </a:r>
            <a:r>
              <a:rPr lang="cs-CZ" i="1" dirty="0"/>
              <a:t>výsledkem je nová generace</a:t>
            </a:r>
            <a:r>
              <a:rPr lang="cs-CZ" i="1" dirty="0" smtClean="0"/>
              <a:t>.</a:t>
            </a:r>
            <a:r>
              <a:rPr lang="cs-CZ" dirty="0"/>
              <a:t> </a:t>
            </a:r>
            <a:endParaRPr lang="cs-CZ" dirty="0" smtClean="0"/>
          </a:p>
          <a:p>
            <a:pPr algn="just"/>
            <a:r>
              <a:rPr lang="cs-CZ" dirty="0" smtClean="0"/>
              <a:t>Algoritmus </a:t>
            </a:r>
            <a:r>
              <a:rPr lang="cs-CZ" dirty="0"/>
              <a:t>tedy </a:t>
            </a:r>
            <a:r>
              <a:rPr lang="cs-CZ" b="1" dirty="0"/>
              <a:t>musí obsahovat</a:t>
            </a:r>
            <a:r>
              <a:rPr lang="cs-CZ" dirty="0"/>
              <a:t> instrukci (povel) </a:t>
            </a:r>
            <a:r>
              <a:rPr lang="cs-CZ" dirty="0" smtClean="0"/>
              <a:t>křížení. </a:t>
            </a:r>
            <a:r>
              <a:rPr lang="cs-CZ" dirty="0"/>
              <a:t>P</a:t>
            </a:r>
            <a:r>
              <a:rPr lang="cs-CZ" dirty="0" smtClean="0"/>
              <a:t>ůjde </a:t>
            </a:r>
            <a:r>
              <a:rPr lang="cs-CZ" dirty="0"/>
              <a:t>o </a:t>
            </a:r>
            <a:r>
              <a:rPr lang="cs-CZ" b="1" dirty="0"/>
              <a:t>smyčku</a:t>
            </a:r>
            <a:r>
              <a:rPr lang="cs-CZ" dirty="0"/>
              <a:t>, v níž křížení projde </a:t>
            </a:r>
            <a:r>
              <a:rPr lang="cs-CZ" b="1" dirty="0"/>
              <a:t>po pořádku</a:t>
            </a:r>
            <a:r>
              <a:rPr lang="cs-CZ" dirty="0"/>
              <a:t> všemi dříve vygenerovanými </a:t>
            </a:r>
            <a:r>
              <a:rPr lang="cs-CZ" dirty="0" smtClean="0"/>
              <a:t>zuby. </a:t>
            </a:r>
            <a:r>
              <a:rPr lang="cs-CZ" dirty="0"/>
              <a:t>V této smyčce musí potom být </a:t>
            </a:r>
            <a:r>
              <a:rPr lang="cs-CZ" b="1" dirty="0"/>
              <a:t>podmínka</a:t>
            </a:r>
            <a:r>
              <a:rPr lang="cs-CZ" dirty="0"/>
              <a:t>, umožňující její </a:t>
            </a:r>
            <a:r>
              <a:rPr lang="cs-CZ" dirty="0" smtClean="0"/>
              <a:t>ukončení. </a:t>
            </a:r>
            <a:r>
              <a:rPr lang="cs-CZ" dirty="0"/>
              <a:t>Jak se taková smyčka do algoritmu dostane </a:t>
            </a:r>
            <a:r>
              <a:rPr lang="cs-CZ" b="1" dirty="0"/>
              <a:t>bez</a:t>
            </a:r>
            <a:r>
              <a:rPr lang="cs-CZ" dirty="0"/>
              <a:t> zadání programátorem? </a:t>
            </a:r>
            <a:endParaRPr lang="cs-CZ" dirty="0" smtClean="0"/>
          </a:p>
          <a:p>
            <a:pPr algn="just"/>
            <a:r>
              <a:rPr lang="cs-CZ" i="1" dirty="0" smtClean="0"/>
              <a:t>5.</a:t>
            </a:r>
            <a:r>
              <a:rPr lang="cs-CZ" dirty="0" smtClean="0"/>
              <a:t> </a:t>
            </a:r>
            <a:r>
              <a:rPr lang="cs-CZ" b="1" i="1" dirty="0" smtClean="0"/>
              <a:t>Pokud </a:t>
            </a:r>
            <a:r>
              <a:rPr lang="cs-CZ" b="1" i="1" dirty="0"/>
              <a:t>není </a:t>
            </a:r>
            <a:r>
              <a:rPr lang="cs-CZ" i="1" dirty="0"/>
              <a:t>dosaženo požadovaného fitness, nebo maximálního počtu kroků, algoritmus pokračuje bodem 2</a:t>
            </a:r>
            <a:r>
              <a:rPr lang="cs-CZ" dirty="0" smtClean="0"/>
              <a:t>.</a:t>
            </a:r>
          </a:p>
          <a:p>
            <a:pPr algn="just"/>
            <a:r>
              <a:rPr lang="cs-CZ" dirty="0"/>
              <a:t>To bude ona výše uvažovaná smyčka. Zde je naznačena její podmínka. Nejjednodušší podmínka je podle dosažení </a:t>
            </a:r>
            <a:r>
              <a:rPr lang="cs-CZ" b="1" dirty="0"/>
              <a:t>předem daného</a:t>
            </a:r>
            <a:r>
              <a:rPr lang="cs-CZ" dirty="0"/>
              <a:t> počtu kroků. </a:t>
            </a:r>
            <a:r>
              <a:rPr lang="cs-CZ" dirty="0" smtClean="0"/>
              <a:t> </a:t>
            </a:r>
          </a:p>
          <a:p>
            <a:pPr algn="just"/>
            <a:r>
              <a:rPr lang="cs-CZ" dirty="0"/>
              <a:t>Dále musí algoritmus obsahovat nějaké body 6 až N, které popisují instrukce o pokračování algoritmu při </a:t>
            </a:r>
            <a:r>
              <a:rPr lang="cs-CZ" b="1" dirty="0"/>
              <a:t>dosažení</a:t>
            </a:r>
            <a:r>
              <a:rPr lang="cs-CZ" dirty="0"/>
              <a:t> onoho </a:t>
            </a:r>
            <a:r>
              <a:rPr lang="cs-CZ" dirty="0" smtClean="0"/>
              <a:t>fitness.</a:t>
            </a:r>
          </a:p>
          <a:p>
            <a:pPr algn="just"/>
            <a:r>
              <a:rPr lang="cs-CZ" i="1" dirty="0"/>
              <a:t>Zajímavá </a:t>
            </a:r>
            <a:r>
              <a:rPr lang="cs-CZ" b="1" i="1" dirty="0"/>
              <a:t>poznámka </a:t>
            </a:r>
            <a:r>
              <a:rPr lang="cs-CZ" i="1" dirty="0"/>
              <a:t>- evoluční algoritmus ve skutečnosti neví, co optimalizuje. Prostě</a:t>
            </a:r>
            <a:r>
              <a:rPr lang="cs-CZ" b="1" i="1" dirty="0"/>
              <a:t> do</a:t>
            </a:r>
            <a:r>
              <a:rPr lang="cs-CZ" i="1" dirty="0"/>
              <a:t> </a:t>
            </a:r>
            <a:r>
              <a:rPr lang="cs-CZ" b="1" i="1" dirty="0"/>
              <a:t>něj přitečou</a:t>
            </a:r>
            <a:r>
              <a:rPr lang="cs-CZ" i="1" dirty="0"/>
              <a:t> nějaká čísla + vyhodnocení </a:t>
            </a:r>
            <a:r>
              <a:rPr lang="cs-CZ" b="1" i="1" dirty="0"/>
              <a:t>z měření, či výpočtu</a:t>
            </a:r>
            <a:r>
              <a:rPr lang="cs-CZ" i="1" dirty="0"/>
              <a:t> - a přesto to funguje.</a:t>
            </a:r>
            <a:endParaRPr lang="cs-CZ" dirty="0"/>
          </a:p>
          <a:p>
            <a:pPr algn="just"/>
            <a:r>
              <a:rPr lang="cs-CZ" dirty="0"/>
              <a:t>Takže ta čísla do daného algoritmu přitečou sama od sebe? Nebo bude jejich „přítok“ probíhat podle nějakého jiného algoritmu, který bude obsahovat instrukci, odkud se čísla berou a </a:t>
            </a:r>
            <a:r>
              <a:rPr lang="cs-CZ" dirty="0" smtClean="0"/>
              <a:t>za </a:t>
            </a:r>
            <a:r>
              <a:rPr lang="cs-CZ" dirty="0"/>
              <a:t>jaké </a:t>
            </a:r>
            <a:r>
              <a:rPr lang="cs-CZ" dirty="0" smtClean="0"/>
              <a:t>veličiny </a:t>
            </a:r>
            <a:r>
              <a:rPr lang="cs-CZ" dirty="0"/>
              <a:t>se mají dosazovat </a:t>
            </a:r>
            <a:r>
              <a:rPr lang="cs-CZ" dirty="0" smtClean="0"/>
              <a:t> .</a:t>
            </a:r>
          </a:p>
          <a:p>
            <a:pPr algn="just"/>
            <a:r>
              <a:rPr lang="cs-CZ" i="1" dirty="0"/>
              <a:t>Nebudu se s vámi bavit o tom, jak toto funguje v přírodě, </a:t>
            </a:r>
            <a:r>
              <a:rPr lang="cs-CZ" b="1" i="1" dirty="0"/>
              <a:t>nejsem biolog</a:t>
            </a:r>
            <a:r>
              <a:rPr lang="cs-CZ" i="1" dirty="0"/>
              <a:t>. Jste ochoten připustit, že tento postup má </a:t>
            </a:r>
            <a:r>
              <a:rPr lang="cs-CZ" b="1" i="1" dirty="0"/>
              <a:t>potenciál optimalizovat </a:t>
            </a:r>
            <a:r>
              <a:rPr lang="cs-CZ" i="1" dirty="0"/>
              <a:t>ozubení…?</a:t>
            </a:r>
            <a:r>
              <a:rPr lang="cs-CZ" dirty="0"/>
              <a:t> </a:t>
            </a:r>
          </a:p>
          <a:p>
            <a:pPr algn="just"/>
            <a:r>
              <a:rPr lang="cs-CZ" dirty="0"/>
              <a:t>Postup (daný algoritmus) potenciál optimalizace má – ovšem </a:t>
            </a:r>
            <a:r>
              <a:rPr lang="cs-CZ" b="1" dirty="0"/>
              <a:t>jenom</a:t>
            </a:r>
            <a:r>
              <a:rPr lang="cs-CZ" dirty="0"/>
              <a:t> v případě, že bude vůbec vytvořen. Termín „vytvoření“ přitom lze nahradit jeho synonymem „stvoření“. </a:t>
            </a:r>
          </a:p>
        </p:txBody>
      </p:sp>
    </p:spTree>
    <p:extLst>
      <p:ext uri="{BB962C8B-B14F-4D97-AF65-F5344CB8AC3E}">
        <p14:creationId xmlns:p14="http://schemas.microsoft.com/office/powerpoint/2010/main" val="177589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63194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Konkrétní </a:t>
            </a: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evoluční 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algoritmus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68" y="963194"/>
            <a:ext cx="4355976" cy="2825846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 err="1" smtClean="0"/>
              <a:t>Telesto</a:t>
            </a:r>
            <a:r>
              <a:rPr lang="cs-CZ" dirty="0" smtClean="0"/>
              <a:t> </a:t>
            </a:r>
            <a:r>
              <a:rPr lang="cs-CZ" dirty="0" smtClean="0"/>
              <a:t>dne </a:t>
            </a:r>
            <a:r>
              <a:rPr lang="cs-CZ" dirty="0"/>
              <a:t>So, 01/23/2016 - </a:t>
            </a:r>
            <a:r>
              <a:rPr lang="cs-CZ" dirty="0" smtClean="0"/>
              <a:t>18:25</a:t>
            </a:r>
            <a:r>
              <a:rPr lang="cs-CZ" dirty="0" smtClean="0"/>
              <a:t>: </a:t>
            </a:r>
            <a:r>
              <a:rPr lang="cs-CZ" i="1" dirty="0" smtClean="0"/>
              <a:t>1</a:t>
            </a:r>
            <a:r>
              <a:rPr lang="cs-CZ" i="1" dirty="0"/>
              <a:t>) Na počátku se nohy vůbec </a:t>
            </a:r>
            <a:r>
              <a:rPr lang="cs-CZ" i="1" dirty="0" err="1"/>
              <a:t>NEdotýkají</a:t>
            </a:r>
            <a:r>
              <a:rPr lang="cs-CZ" i="1" dirty="0"/>
              <a:t>.</a:t>
            </a:r>
            <a:endParaRPr lang="cs-CZ" dirty="0"/>
          </a:p>
          <a:p>
            <a:r>
              <a:rPr lang="cs-CZ" i="1" dirty="0"/>
              <a:t>2) V další fázi se dotýkají BEZ VELKÉHO tření.</a:t>
            </a:r>
            <a:endParaRPr lang="cs-CZ" dirty="0"/>
          </a:p>
          <a:p>
            <a:r>
              <a:rPr lang="cs-CZ" i="1" dirty="0"/>
              <a:t>3) V další fázi se objevují výstupky - díky osové symetrii do sebe zapadají.</a:t>
            </a:r>
            <a:endParaRPr lang="cs-CZ" dirty="0"/>
          </a:p>
          <a:p>
            <a:r>
              <a:rPr lang="cs-CZ" i="1" dirty="0"/>
              <a:t>4) V další fázi se zoubky zvětšují a postupně se eliminuje potenciální "přeskakování" zubů</a:t>
            </a:r>
            <a:r>
              <a:rPr lang="cs-CZ" i="1" dirty="0" smtClean="0"/>
              <a:t>.</a:t>
            </a:r>
          </a:p>
          <a:p>
            <a:r>
              <a:rPr lang="cs-CZ" dirty="0" smtClean="0"/>
              <a:t> To ilustroval </a:t>
            </a:r>
            <a:r>
              <a:rPr lang="cs-CZ" dirty="0"/>
              <a:t>pro jeho fázi 1 odkazem na </a:t>
            </a:r>
            <a:r>
              <a:rPr lang="cs-CZ" dirty="0" smtClean="0"/>
              <a:t>obrázek:</a:t>
            </a:r>
            <a:endParaRPr lang="cs-CZ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331640" y="3501008"/>
            <a:ext cx="2826234" cy="3356991"/>
            <a:chOff x="3286" y="-2140"/>
            <a:chExt cx="3789" cy="4744"/>
          </a:xfrm>
        </p:grpSpPr>
        <p:pic>
          <p:nvPicPr>
            <p:cNvPr id="1027" name="Picture 3" descr="http://planetopia.cz/upload/gear/legs1.png"/>
            <p:cNvPicPr>
              <a:picLocks noChangeAspect="1" noChangeArrowheads="1"/>
            </p:cNvPicPr>
            <p:nvPr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" y="-2140"/>
              <a:ext cx="3780" cy="37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286" y="1632"/>
              <a:ext cx="3789" cy="9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Obr. 8. </a:t>
              </a:r>
              <a:r>
                <a:rPr kumimoji="0" lang="cs-CZ" altLang="cs-CZ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Telestův</a:t>
              </a: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obrázek na: </a:t>
              </a: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hlinkClick r:id="rId5" tooltip="http://planetopia.cz/upload/gear/legs1.png"/>
                </a:rPr>
                <a:t>http://planetopia.cz/upload/gear/legs1.png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7" name="TextovéPole 6"/>
          <p:cNvSpPr txBox="1"/>
          <p:nvPr/>
        </p:nvSpPr>
        <p:spPr>
          <a:xfrm>
            <a:off x="4263352" y="947980"/>
            <a:ext cx="48806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1) Černé body jsou pevné body, kolem kterých se části otáčí. </a:t>
            </a:r>
            <a:endParaRPr lang="cs-CZ" dirty="0"/>
          </a:p>
          <a:p>
            <a:r>
              <a:rPr lang="cs-CZ" i="1" dirty="0"/>
              <a:t>2)Modrý bod je něco jako čep (kloub)</a:t>
            </a:r>
            <a:endParaRPr lang="cs-CZ" dirty="0"/>
          </a:p>
          <a:p>
            <a:r>
              <a:rPr lang="cs-CZ" i="1" dirty="0"/>
              <a:t>3) Velké obdélníky jsou stehna hmyzu - nohy mohou pokračovat dál (neznázorněno).</a:t>
            </a:r>
            <a:endParaRPr lang="cs-CZ" dirty="0"/>
          </a:p>
          <a:p>
            <a:r>
              <a:rPr lang="cs-CZ" i="1" dirty="0"/>
              <a:t>4) Písty jsou snad znázorněny dostatečně, řekněme, že reprezentují svaly </a:t>
            </a:r>
            <a:r>
              <a:rPr lang="cs-CZ" i="1" dirty="0" err="1"/>
              <a:t>tvorečka</a:t>
            </a:r>
            <a:r>
              <a:rPr lang="cs-CZ" i="1" dirty="0"/>
              <a:t>.</a:t>
            </a:r>
            <a:endParaRPr lang="cs-CZ" dirty="0"/>
          </a:p>
          <a:p>
            <a:r>
              <a:rPr lang="cs-CZ" i="1" dirty="0"/>
              <a:t>5) Ty neforemné části jsou schématickou reprezentací trochanterů.</a:t>
            </a:r>
            <a:endParaRPr lang="cs-CZ" dirty="0"/>
          </a:p>
          <a:p>
            <a:r>
              <a:rPr lang="cs-CZ" i="1" dirty="0"/>
              <a:t>Při kontrakci svalů 4) dojde k otočení trochanteru s nohou kolem kloubů 1</a:t>
            </a:r>
            <a:r>
              <a:rPr lang="cs-CZ" i="1" dirty="0" smtClean="0"/>
              <a:t>).</a:t>
            </a:r>
            <a:r>
              <a:rPr lang="cs-CZ" dirty="0"/>
              <a:t> </a:t>
            </a:r>
            <a:r>
              <a:rPr lang="cs-CZ" i="1" dirty="0" smtClean="0"/>
              <a:t>Nervová </a:t>
            </a:r>
            <a:r>
              <a:rPr lang="cs-CZ" i="1" dirty="0"/>
              <a:t>soustava </a:t>
            </a:r>
            <a:r>
              <a:rPr lang="cs-CZ" i="1" dirty="0" err="1"/>
              <a:t>tvorečka</a:t>
            </a:r>
            <a:r>
              <a:rPr lang="cs-CZ" i="1" dirty="0"/>
              <a:t> vyšle do levého i pravého svalu 4) signál "skoč". Vzhledem k růstovým nedokonalostem a ne zcela dokonalé symetrii lze očekávat, že levý sval 4) dostane jinou informaci o síle než pravý sval 4). A pochopitelně růstové nedokonalosti na svalech 4) samotných a jiných částech ve výsledku způsobí, že levá noha se pohne silou 85 a pravá noha 95 (síla reprezentována bezrozměrnou veličinou síly, řekněme - 0-100).</a:t>
            </a:r>
            <a:endParaRPr lang="cs-CZ" dirty="0"/>
          </a:p>
          <a:p>
            <a:r>
              <a:rPr lang="cs-CZ" i="1" dirty="0" err="1"/>
              <a:t>Tvoreček</a:t>
            </a:r>
            <a:r>
              <a:rPr lang="cs-CZ" i="1" dirty="0"/>
              <a:t> vyskočí. Pravda ne úplně rovně</a:t>
            </a:r>
            <a:r>
              <a:rPr lang="cs-CZ" i="1" dirty="0" smtClean="0"/>
              <a:t>…</a:t>
            </a:r>
            <a:endParaRPr lang="cs-CZ" dirty="0"/>
          </a:p>
        </p:txBody>
      </p:sp>
      <p:cxnSp>
        <p:nvCxnSpPr>
          <p:cNvPr id="9" name="Přímá spojnice 8"/>
          <p:cNvCxnSpPr/>
          <p:nvPr/>
        </p:nvCxnSpPr>
        <p:spPr>
          <a:xfrm>
            <a:off x="4283968" y="963194"/>
            <a:ext cx="0" cy="5894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0" y="96319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467544" y="4669446"/>
            <a:ext cx="64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1</a:t>
            </a:r>
          </a:p>
          <a:p>
            <a:pPr algn="ctr"/>
            <a:r>
              <a:rPr lang="cs-CZ" dirty="0" smtClean="0"/>
              <a:t>2</a:t>
            </a:r>
          </a:p>
          <a:p>
            <a:pPr algn="ctr"/>
            <a:r>
              <a:rPr lang="cs-CZ" dirty="0" smtClean="0"/>
              <a:t>3</a:t>
            </a:r>
          </a:p>
          <a:p>
            <a:pPr algn="ctr"/>
            <a:r>
              <a:rPr lang="cs-CZ" dirty="0"/>
              <a:t>4</a:t>
            </a:r>
          </a:p>
        </p:txBody>
      </p:sp>
      <p:cxnSp>
        <p:nvCxnSpPr>
          <p:cNvPr id="19" name="Přímá spojnice 18"/>
          <p:cNvCxnSpPr/>
          <p:nvPr/>
        </p:nvCxnSpPr>
        <p:spPr>
          <a:xfrm flipV="1">
            <a:off x="899592" y="4221088"/>
            <a:ext cx="1440160" cy="61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V="1">
            <a:off x="899592" y="4293096"/>
            <a:ext cx="2016224" cy="834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899592" y="4526749"/>
            <a:ext cx="2160240" cy="846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V="1">
            <a:off x="899592" y="4949982"/>
            <a:ext cx="1656184" cy="639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268616" y="4108430"/>
            <a:ext cx="104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Doplňuji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75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Úvod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2232248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Ozubený mechanismus </a:t>
            </a:r>
            <a:r>
              <a:rPr lang="cs-CZ" dirty="0"/>
              <a:t>u malého </a:t>
            </a:r>
            <a:r>
              <a:rPr lang="cs-CZ" dirty="0" err="1"/>
              <a:t>tvorečka</a:t>
            </a:r>
            <a:r>
              <a:rPr lang="cs-CZ" dirty="0"/>
              <a:t>, </a:t>
            </a:r>
            <a:r>
              <a:rPr lang="cs-CZ" dirty="0" smtClean="0"/>
              <a:t>zvaného </a:t>
            </a:r>
            <a:r>
              <a:rPr lang="cs-CZ" i="1" dirty="0" err="1"/>
              <a:t>Issus</a:t>
            </a:r>
            <a:r>
              <a:rPr lang="cs-CZ" i="1" dirty="0"/>
              <a:t> </a:t>
            </a:r>
            <a:r>
              <a:rPr lang="cs-CZ" i="1" dirty="0" err="1"/>
              <a:t>coleoptratus</a:t>
            </a:r>
            <a:r>
              <a:rPr lang="cs-CZ" dirty="0" smtClean="0"/>
              <a:t> je </a:t>
            </a:r>
            <a:r>
              <a:rPr lang="cs-CZ" dirty="0"/>
              <a:t>přesvědčivý důkaz pro inteligentní </a:t>
            </a:r>
            <a:r>
              <a:rPr lang="cs-CZ" dirty="0" smtClean="0"/>
              <a:t>návrh.</a:t>
            </a:r>
          </a:p>
          <a:p>
            <a:r>
              <a:rPr lang="cs-CZ" dirty="0"/>
              <a:t>Celá část textu o algoritmech se nachází v </a:t>
            </a:r>
            <a:r>
              <a:rPr lang="cs-CZ" dirty="0" smtClean="0"/>
              <a:t>textu „Kreativní </a:t>
            </a:r>
            <a:r>
              <a:rPr lang="cs-CZ" dirty="0"/>
              <a:t>informace</a:t>
            </a:r>
            <a:r>
              <a:rPr lang="cs-CZ" dirty="0" smtClean="0"/>
              <a:t>“.</a:t>
            </a:r>
          </a:p>
          <a:p>
            <a:r>
              <a:rPr lang="cs-CZ" dirty="0" smtClean="0"/>
              <a:t>Mechanismus </a:t>
            </a:r>
            <a:r>
              <a:rPr lang="cs-CZ" dirty="0"/>
              <a:t>nejen u tohoto maličkého tvora perfektně funguje, ale </a:t>
            </a:r>
            <a:r>
              <a:rPr lang="cs-CZ" dirty="0" smtClean="0"/>
              <a:t>mezi </a:t>
            </a:r>
            <a:r>
              <a:rPr lang="cs-CZ" dirty="0"/>
              <a:t>vyráběnými ozubenými mechanismy se </a:t>
            </a:r>
            <a:r>
              <a:rPr lang="cs-CZ" b="1" dirty="0"/>
              <a:t>nenachází</a:t>
            </a:r>
            <a:r>
              <a:rPr lang="cs-CZ" dirty="0"/>
              <a:t>. Mezi těmito vyráběnými ozubenými převody existují velice sofistikované rarity, ale převod u </a:t>
            </a:r>
            <a:r>
              <a:rPr lang="cs-CZ" dirty="0" err="1"/>
              <a:t>Issuse</a:t>
            </a:r>
            <a:r>
              <a:rPr lang="cs-CZ" dirty="0"/>
              <a:t> je ještě </a:t>
            </a:r>
            <a:r>
              <a:rPr lang="cs-CZ" b="1" dirty="0"/>
              <a:t>sofistikovanější</a:t>
            </a:r>
            <a:r>
              <a:rPr lang="cs-CZ" dirty="0"/>
              <a:t>. </a:t>
            </a:r>
          </a:p>
        </p:txBody>
      </p:sp>
      <p:grpSp>
        <p:nvGrpSpPr>
          <p:cNvPr id="4" name="Plátno 2"/>
          <p:cNvGrpSpPr>
            <a:grpSpLocks/>
          </p:cNvGrpSpPr>
          <p:nvPr/>
        </p:nvGrpSpPr>
        <p:grpSpPr bwMode="auto">
          <a:xfrm>
            <a:off x="1259632" y="3510105"/>
            <a:ext cx="6696744" cy="3096344"/>
            <a:chOff x="0" y="0"/>
            <a:chExt cx="5781040" cy="2314575"/>
          </a:xfrm>
        </p:grpSpPr>
        <p:sp>
          <p:nvSpPr>
            <p:cNvPr id="5" name="Plátno 2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781040" cy="231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4250" y="0"/>
              <a:ext cx="5776790" cy="2314575"/>
              <a:chOff x="2348" y="-1021"/>
              <a:chExt cx="6797" cy="2723"/>
            </a:xfrm>
          </p:grpSpPr>
          <p:pic>
            <p:nvPicPr>
              <p:cNvPr id="47" name="Picture 5" descr="http://blogs.smithsonianmag.com/science/files/2013/09/burrows2HR.jpg"/>
              <p:cNvPicPr>
                <a:picLocks noChangeAspect="1" noChangeArrowheads="1"/>
              </p:cNvPicPr>
              <p:nvPr/>
            </p:nvPicPr>
            <p:blipFill>
              <a:blip r:embed="rId2" r:link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8" y="-1021"/>
                <a:ext cx="3396" cy="2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6" descr="http://blogs.smithsonianmag.com/science/files/2013/09/burrows3HR.jpg"/>
              <p:cNvPicPr>
                <a:picLocks noChangeAspect="1" noChangeArrowheads="1"/>
              </p:cNvPicPr>
              <p:nvPr/>
            </p:nvPicPr>
            <p:blipFill>
              <a:blip r:embed="rId4" r:link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4" y="-1013"/>
                <a:ext cx="3401" cy="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 Box 7"/>
              <p:cNvSpPr txBox="1">
                <a:spLocks noChangeArrowheads="1"/>
              </p:cNvSpPr>
              <p:nvPr/>
            </p:nvSpPr>
            <p:spPr bwMode="auto">
              <a:xfrm>
                <a:off x="2359" y="1198"/>
                <a:ext cx="6780" cy="50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Obr. 1. (Převzatý). Vlevo: </a:t>
                </a:r>
                <a:r>
                  <a:rPr kumimoji="0" lang="cs-CZ" altLang="cs-CZ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Issus coleoptratus</a:t>
                </a:r>
                <a:r>
                  <a:rPr kumimoji="0" lang="cs-CZ" altLang="cs-CZ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. Vpravo: Zuby jsou umístěny na povrchu segmentů obou zadních nohou hmyzu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67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112"/>
            <a:ext cx="7776864" cy="765816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5. </a:t>
            </a:r>
            <a:r>
              <a:rPr lang="cs-CZ" sz="3200" b="1" dirty="0"/>
              <a:t>Konkrétní evoluční </a:t>
            </a:r>
            <a:r>
              <a:rPr lang="cs-CZ" sz="3200" b="1" dirty="0" smtClean="0"/>
              <a:t>algoritmus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64704"/>
            <a:ext cx="8964488" cy="609329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cs-CZ" i="1" dirty="0" smtClean="0"/>
              <a:t> </a:t>
            </a:r>
            <a:r>
              <a:rPr lang="cs-CZ" i="1" dirty="0"/>
              <a:t>„</a:t>
            </a:r>
            <a:r>
              <a:rPr lang="cs-CZ" i="1" dirty="0" err="1"/>
              <a:t>Tvoreček</a:t>
            </a:r>
            <a:r>
              <a:rPr lang="cs-CZ" i="1" dirty="0"/>
              <a:t> vyskočí. Pravda </a:t>
            </a:r>
            <a:r>
              <a:rPr lang="cs-CZ" b="1" i="1" dirty="0"/>
              <a:t>ne</a:t>
            </a:r>
            <a:r>
              <a:rPr lang="cs-CZ" i="1" dirty="0"/>
              <a:t> úplně rovně</a:t>
            </a:r>
            <a:r>
              <a:rPr lang="cs-CZ" dirty="0"/>
              <a:t>.“ Poněvadž ovšem nevyskočí rovně, nedostane se na rostlinu, na níž </a:t>
            </a:r>
            <a:r>
              <a:rPr lang="cs-CZ" b="1" dirty="0"/>
              <a:t>životně</a:t>
            </a:r>
            <a:r>
              <a:rPr lang="cs-CZ" dirty="0"/>
              <a:t> závislý, ale doskočí jinam. Lze předpokládat, že doskok bude při různých pokusech také různý – vždy na odlišné místo. </a:t>
            </a:r>
            <a:endParaRPr lang="cs-CZ" dirty="0" smtClean="0"/>
          </a:p>
          <a:p>
            <a:pPr algn="just"/>
            <a:r>
              <a:rPr lang="cs-CZ" dirty="0" smtClean="0"/>
              <a:t>Hmyz </a:t>
            </a:r>
            <a:r>
              <a:rPr lang="cs-CZ" dirty="0"/>
              <a:t>by na rostlinu nedoskočil </a:t>
            </a:r>
            <a:r>
              <a:rPr lang="cs-CZ" b="1" dirty="0"/>
              <a:t>nikdy</a:t>
            </a:r>
            <a:r>
              <a:rPr lang="cs-CZ" dirty="0"/>
              <a:t>! </a:t>
            </a:r>
            <a:r>
              <a:rPr lang="cs-CZ" dirty="0" smtClean="0"/>
              <a:t>Potřebnou </a:t>
            </a:r>
            <a:r>
              <a:rPr lang="cs-CZ" dirty="0"/>
              <a:t>„stravu“ z oné rostliny by nezískal. Bídně by zahynul – a to velice brzy! Velmi pravděpodobně by se za tuto krátkou dobu nestačil rozmnožit, zejména když teprve dospívá! Evoluce by ani nezačala! </a:t>
            </a:r>
            <a:endParaRPr lang="cs-CZ" dirty="0" smtClean="0"/>
          </a:p>
          <a:p>
            <a:pPr algn="just"/>
            <a:r>
              <a:rPr lang="cs-CZ" dirty="0" smtClean="0"/>
              <a:t>Pan </a:t>
            </a:r>
            <a:r>
              <a:rPr lang="cs-CZ" dirty="0"/>
              <a:t>T bude </a:t>
            </a:r>
            <a:r>
              <a:rPr lang="cs-CZ" dirty="0" smtClean="0"/>
              <a:t>předpokládat</a:t>
            </a:r>
            <a:r>
              <a:rPr lang="cs-CZ" dirty="0"/>
              <a:t>, že „</a:t>
            </a:r>
            <a:r>
              <a:rPr lang="cs-CZ" i="1" dirty="0"/>
              <a:t>žádné růstové nedokonalosti a ne zcela dokonalá symetrie</a:t>
            </a:r>
            <a:r>
              <a:rPr lang="cs-CZ" dirty="0"/>
              <a:t>“ </a:t>
            </a:r>
            <a:r>
              <a:rPr lang="cs-CZ" b="1" dirty="0"/>
              <a:t>neexistují</a:t>
            </a:r>
            <a:r>
              <a:rPr lang="cs-CZ" dirty="0"/>
              <a:t> a to u prvního prapředka! Naopak hned v této fázi bude muset být všechno dokonalé! A to dokonce </a:t>
            </a:r>
            <a:r>
              <a:rPr lang="cs-CZ" b="1" dirty="0"/>
              <a:t>dokonalejší</a:t>
            </a:r>
            <a:r>
              <a:rPr lang="cs-CZ" dirty="0"/>
              <a:t> než se vyskytuje </a:t>
            </a:r>
            <a:r>
              <a:rPr lang="cs-CZ" dirty="0" smtClean="0"/>
              <a:t>                u </a:t>
            </a:r>
            <a:r>
              <a:rPr lang="cs-CZ" dirty="0"/>
              <a:t>vzdáleného potomka – současného </a:t>
            </a:r>
            <a:r>
              <a:rPr lang="cs-CZ" dirty="0" err="1"/>
              <a:t>Issuse</a:t>
            </a:r>
            <a:r>
              <a:rPr lang="cs-CZ" dirty="0" smtClean="0"/>
              <a:t>.</a:t>
            </a:r>
          </a:p>
          <a:p>
            <a:pPr algn="just"/>
            <a:r>
              <a:rPr lang="cs-CZ" dirty="0"/>
              <a:t>„</a:t>
            </a:r>
            <a:r>
              <a:rPr lang="cs-CZ" i="1" dirty="0"/>
              <a:t>V další fázi se objevují výstupky - díky osové symetrii do sebe zapadají</a:t>
            </a:r>
            <a:r>
              <a:rPr lang="cs-CZ" dirty="0"/>
              <a:t>.“ Z toho vyplývá, že (předpokládaná) počáteční nedokonalá osová symetrie. („</a:t>
            </a:r>
            <a:r>
              <a:rPr lang="cs-CZ" i="1" dirty="0"/>
              <a:t>Vzhledem k… ne zcela dokonalé symetrii“</a:t>
            </a:r>
            <a:r>
              <a:rPr lang="cs-CZ" dirty="0"/>
              <a:t>) se už změnila na dokonalou.</a:t>
            </a:r>
          </a:p>
          <a:p>
            <a:pPr algn="just"/>
            <a:r>
              <a:rPr lang="cs-CZ" dirty="0"/>
              <a:t>P</a:t>
            </a:r>
            <a:r>
              <a:rPr lang="cs-CZ" dirty="0" smtClean="0"/>
              <a:t>ůvodně </a:t>
            </a:r>
            <a:r>
              <a:rPr lang="cs-CZ" dirty="0"/>
              <a:t>žádné spojení trochanterů se změní na vzájemné odvalování jejich ozubení! A to hned při sebemenších „výstupcích“ = zoubcích! Avšak podle bodu 4 (</a:t>
            </a:r>
            <a:r>
              <a:rPr lang="cs-CZ" i="1" dirty="0"/>
              <a:t>V další fázi se zoubky zvětšují a postupně se eliminuje potenciální "přeskakování" zubů</a:t>
            </a:r>
            <a:r>
              <a:rPr lang="cs-CZ" dirty="0"/>
              <a:t>) tomu tak není, dané zárodečné ozubení jeví „přeskakování“! </a:t>
            </a:r>
            <a:endParaRPr lang="cs-CZ" dirty="0" smtClean="0"/>
          </a:p>
          <a:p>
            <a:pPr algn="just"/>
            <a:r>
              <a:rPr lang="cs-CZ" dirty="0" smtClean="0"/>
              <a:t>Aspoň </a:t>
            </a:r>
            <a:r>
              <a:rPr lang="cs-CZ" dirty="0"/>
              <a:t>některé zuby opačných segmentů na sebe narazí! Co se stane? Oba zuby (obou segmentů) se nalomí nebo dokonce vylomí. </a:t>
            </a:r>
            <a:endParaRPr lang="cs-CZ" dirty="0" smtClean="0"/>
          </a:p>
          <a:p>
            <a:pPr algn="just"/>
            <a:r>
              <a:rPr lang="cs-CZ" dirty="0" smtClean="0"/>
              <a:t>Nakonec </a:t>
            </a:r>
            <a:r>
              <a:rPr lang="cs-CZ" dirty="0"/>
              <a:t>(ovšem velmi brzy!) nebude existovat ani jeden zub -  </a:t>
            </a:r>
            <a:r>
              <a:rPr lang="cs-CZ" b="1" dirty="0"/>
              <a:t>všechny</a:t>
            </a:r>
            <a:r>
              <a:rPr lang="cs-CZ" dirty="0"/>
              <a:t> budou vylámané</a:t>
            </a:r>
            <a:r>
              <a:rPr lang="cs-CZ" dirty="0" smtClean="0"/>
              <a:t>!</a:t>
            </a:r>
          </a:p>
        </p:txBody>
      </p:sp>
      <p:pic>
        <p:nvPicPr>
          <p:cNvPr id="2051" name="Picture 3" descr="Související obrázek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4" t="6493" r="8914" b="11833"/>
          <a:stretch>
            <a:fillRect/>
          </a:stretch>
        </p:blipFill>
        <p:spPr bwMode="auto">
          <a:xfrm>
            <a:off x="8172400" y="1"/>
            <a:ext cx="971600" cy="7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75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1346" y="4653136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43" b="18208"/>
          <a:stretch>
            <a:fillRect/>
          </a:stretch>
        </p:blipFill>
        <p:spPr bwMode="auto">
          <a:xfrm>
            <a:off x="3137693" y="1591211"/>
            <a:ext cx="2868613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90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616"/>
            <a:ext cx="8229600" cy="133615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cs-CZ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Dosud jediný ozubený převod nalezený v 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přírodě</a:t>
            </a:r>
            <a:endParaRPr lang="cs-CZ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184576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002060"/>
                </a:solidFill>
              </a:rPr>
              <a:t>Takto nadepsal </a:t>
            </a:r>
            <a:r>
              <a:rPr lang="cs-CZ" dirty="0" smtClean="0">
                <a:solidFill>
                  <a:srgbClr val="002060"/>
                </a:solidFill>
              </a:rPr>
              <a:t>svou zprávu z </a:t>
            </a:r>
            <a:r>
              <a:rPr lang="cs-CZ" dirty="0">
                <a:solidFill>
                  <a:srgbClr val="002060"/>
                </a:solidFill>
              </a:rPr>
              <a:t>12. září </a:t>
            </a:r>
            <a:r>
              <a:rPr lang="cs-CZ" dirty="0" smtClean="0">
                <a:solidFill>
                  <a:srgbClr val="002060"/>
                </a:solidFill>
              </a:rPr>
              <a:t>2013 </a:t>
            </a:r>
            <a:r>
              <a:rPr lang="cs-CZ" dirty="0" smtClean="0"/>
              <a:t>Joseph </a:t>
            </a:r>
            <a:r>
              <a:rPr lang="cs-CZ" dirty="0" err="1" smtClean="0"/>
              <a:t>Stromberg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Až </a:t>
            </a:r>
            <a:r>
              <a:rPr lang="cs-CZ" dirty="0">
                <a:solidFill>
                  <a:srgbClr val="002060"/>
                </a:solidFill>
              </a:rPr>
              <a:t>do zmíněného objevu si všichni technici i všichni biologové mysleli, že ozubený převod je lidský vynález a že se tedy v přírodě nenalézá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dirty="0">
                <a:solidFill>
                  <a:srgbClr val="002060"/>
                </a:solidFill>
              </a:rPr>
              <a:t>Objevitelé tvrdí, že ozubený převod synchronizuje pohyby obou </a:t>
            </a:r>
            <a:r>
              <a:rPr lang="cs-CZ" dirty="0" smtClean="0">
                <a:solidFill>
                  <a:srgbClr val="002060"/>
                </a:solidFill>
              </a:rPr>
              <a:t>zadních </a:t>
            </a:r>
            <a:r>
              <a:rPr lang="cs-CZ" dirty="0">
                <a:solidFill>
                  <a:srgbClr val="002060"/>
                </a:solidFill>
              </a:rPr>
              <a:t>nohou, mezi něž je vložen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Uvedený </a:t>
            </a:r>
            <a:r>
              <a:rPr lang="cs-CZ" dirty="0">
                <a:solidFill>
                  <a:srgbClr val="002060"/>
                </a:solidFill>
              </a:rPr>
              <a:t>mechanismus 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tvoreček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ovládá pomocí svalů, tedy jisté síly </a:t>
            </a:r>
            <a:r>
              <a:rPr lang="cs-CZ" b="1" dirty="0">
                <a:solidFill>
                  <a:srgbClr val="002060"/>
                </a:solidFill>
              </a:rPr>
              <a:t>vyvíjí</a:t>
            </a:r>
            <a:r>
              <a:rPr lang="cs-CZ" dirty="0">
                <a:solidFill>
                  <a:srgbClr val="002060"/>
                </a:solidFill>
              </a:rPr>
              <a:t>. Tyto síly jsou si rovny co do velikosti i co do směru, ale jsou </a:t>
            </a:r>
            <a:r>
              <a:rPr lang="cs-CZ" b="1" dirty="0">
                <a:solidFill>
                  <a:srgbClr val="002060"/>
                </a:solidFill>
              </a:rPr>
              <a:t>přenášeny</a:t>
            </a:r>
            <a:r>
              <a:rPr lang="cs-CZ" dirty="0">
                <a:solidFill>
                  <a:srgbClr val="002060"/>
                </a:solidFill>
              </a:rPr>
              <a:t> oběma ozubenými segmenty na obě zadní nohy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dirty="0">
                <a:solidFill>
                  <a:srgbClr val="002060"/>
                </a:solidFill>
              </a:rPr>
              <a:t>Obě nohy se musejí odrazit </a:t>
            </a:r>
            <a:r>
              <a:rPr lang="cs-CZ" b="1" dirty="0">
                <a:solidFill>
                  <a:srgbClr val="002060"/>
                </a:solidFill>
              </a:rPr>
              <a:t>současně</a:t>
            </a:r>
            <a:r>
              <a:rPr lang="cs-CZ" dirty="0">
                <a:solidFill>
                  <a:srgbClr val="002060"/>
                </a:solidFill>
              </a:rPr>
              <a:t>, protože </a:t>
            </a:r>
            <a:r>
              <a:rPr lang="cs-CZ" dirty="0" err="1">
                <a:solidFill>
                  <a:srgbClr val="002060"/>
                </a:solidFill>
              </a:rPr>
              <a:t>Issus</a:t>
            </a:r>
            <a:r>
              <a:rPr lang="cs-CZ" dirty="0">
                <a:solidFill>
                  <a:srgbClr val="002060"/>
                </a:solidFill>
              </a:rPr>
              <a:t> má skočit </a:t>
            </a:r>
            <a:r>
              <a:rPr lang="cs-CZ" b="1" dirty="0">
                <a:solidFill>
                  <a:srgbClr val="002060"/>
                </a:solidFill>
              </a:rPr>
              <a:t>přímo</a:t>
            </a:r>
            <a:r>
              <a:rPr lang="cs-CZ" dirty="0">
                <a:solidFill>
                  <a:srgbClr val="002060"/>
                </a:solidFill>
              </a:rPr>
              <a:t> vpřed a ne šikmo a ještě k tomu v náhodném směru</a:t>
            </a:r>
            <a:r>
              <a:rPr lang="cs-CZ" dirty="0" smtClean="0">
                <a:solidFill>
                  <a:srgbClr val="002060"/>
                </a:solidFill>
              </a:rPr>
              <a:t>. </a:t>
            </a:r>
          </a:p>
          <a:p>
            <a:r>
              <a:rPr lang="cs-CZ" dirty="0">
                <a:solidFill>
                  <a:srgbClr val="002060"/>
                </a:solidFill>
              </a:rPr>
              <a:t>Ozubený převod u </a:t>
            </a:r>
            <a:r>
              <a:rPr lang="cs-CZ" dirty="0" err="1">
                <a:solidFill>
                  <a:srgbClr val="002060"/>
                </a:solidFill>
              </a:rPr>
              <a:t>Issuse</a:t>
            </a:r>
            <a:r>
              <a:rPr lang="cs-CZ" dirty="0">
                <a:solidFill>
                  <a:srgbClr val="002060"/>
                </a:solidFill>
              </a:rPr>
              <a:t> tedy jednak přenáší sílu a jednak nemůže porušit synchronnost a proto má převodový poměr 1 : 1. Ozubení se nachází se na segmentech, které nesou odborný biologický název </a:t>
            </a:r>
            <a:r>
              <a:rPr lang="cs-CZ" b="1" dirty="0" smtClean="0">
                <a:solidFill>
                  <a:srgbClr val="002060"/>
                </a:solidFill>
              </a:rPr>
              <a:t>trochantery.</a:t>
            </a:r>
          </a:p>
        </p:txBody>
      </p:sp>
    </p:spTree>
    <p:extLst>
      <p:ext uri="{BB962C8B-B14F-4D97-AF65-F5344CB8AC3E}">
        <p14:creationId xmlns:p14="http://schemas.microsoft.com/office/powerpoint/2010/main" val="14151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Jedinečný ozubený převod v přírodě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764705"/>
            <a:ext cx="9108504" cy="4392487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Jestliže </a:t>
            </a:r>
            <a:r>
              <a:rPr lang="cs-CZ" dirty="0" smtClean="0"/>
              <a:t>jsou </a:t>
            </a:r>
            <a:r>
              <a:rPr lang="cs-CZ" dirty="0"/>
              <a:t>dospělí </a:t>
            </a:r>
            <a:r>
              <a:rPr lang="cs-CZ" dirty="0" err="1"/>
              <a:t>Issusové</a:t>
            </a:r>
            <a:r>
              <a:rPr lang="cs-CZ" dirty="0"/>
              <a:t> lepšími skokany než dospívající („larvy</a:t>
            </a:r>
            <a:r>
              <a:rPr lang="cs-CZ" dirty="0" smtClean="0"/>
              <a:t>“), </a:t>
            </a:r>
            <a:r>
              <a:rPr lang="cs-CZ" dirty="0"/>
              <a:t>tak to </a:t>
            </a:r>
            <a:r>
              <a:rPr lang="cs-CZ" b="1" dirty="0"/>
              <a:t>neznamená</a:t>
            </a:r>
            <a:r>
              <a:rPr lang="cs-CZ" dirty="0"/>
              <a:t>, že třecí mechanismus by byl efektivnější než ozubený</a:t>
            </a:r>
            <a:r>
              <a:rPr lang="cs-CZ" dirty="0" smtClean="0"/>
              <a:t>.</a:t>
            </a:r>
          </a:p>
          <a:p>
            <a:r>
              <a:rPr lang="cs-CZ" dirty="0"/>
              <a:t>Badatelé soudí, že „</a:t>
            </a:r>
            <a:r>
              <a:rPr lang="cs-CZ" i="1" dirty="0"/>
              <a:t>větší velikost dospělců může znamenat, že tření mezi </a:t>
            </a:r>
            <a:r>
              <a:rPr lang="cs-CZ" i="1" dirty="0" err="1"/>
              <a:t>trochanterami</a:t>
            </a:r>
            <a:r>
              <a:rPr lang="cs-CZ" i="1" dirty="0"/>
              <a:t> je </a:t>
            </a:r>
            <a:r>
              <a:rPr lang="cs-CZ" i="1" dirty="0" smtClean="0"/>
              <a:t>efektivnějším synchronizačním mechanismem.</a:t>
            </a:r>
            <a:r>
              <a:rPr lang="cs-CZ" dirty="0" smtClean="0"/>
              <a:t>“ </a:t>
            </a:r>
            <a:r>
              <a:rPr lang="cs-CZ" dirty="0"/>
              <a:t>Poněvadž ovšem třecí převod může prokluzovat, kdežto ozubený nikoliv, bylo by jediným řešením </a:t>
            </a:r>
            <a:r>
              <a:rPr lang="cs-CZ" b="1" dirty="0"/>
              <a:t>zmohutnění</a:t>
            </a:r>
            <a:r>
              <a:rPr lang="cs-CZ" dirty="0"/>
              <a:t> </a:t>
            </a:r>
            <a:r>
              <a:rPr lang="cs-CZ" dirty="0" smtClean="0"/>
              <a:t>svalů.</a:t>
            </a:r>
          </a:p>
          <a:p>
            <a:r>
              <a:rPr lang="cs-CZ" dirty="0"/>
              <a:t>U </a:t>
            </a:r>
            <a:r>
              <a:rPr lang="cs-CZ" b="1" dirty="0"/>
              <a:t>třecího</a:t>
            </a:r>
            <a:r>
              <a:rPr lang="cs-CZ" dirty="0"/>
              <a:t> převodu musí být zabezpečeno dostatečně </a:t>
            </a:r>
            <a:r>
              <a:rPr lang="cs-CZ" dirty="0" smtClean="0"/>
              <a:t>velké tření, </a:t>
            </a:r>
            <a:r>
              <a:rPr lang="cs-CZ" dirty="0"/>
              <a:t>aby nedošlo k prokluzování třecích </a:t>
            </a:r>
            <a:r>
              <a:rPr lang="cs-CZ" dirty="0" smtClean="0"/>
              <a:t>segmentů.</a:t>
            </a:r>
          </a:p>
          <a:p>
            <a:r>
              <a:rPr lang="cs-CZ" dirty="0" smtClean="0"/>
              <a:t>Třecí </a:t>
            </a:r>
            <a:r>
              <a:rPr lang="cs-CZ" dirty="0"/>
              <a:t>síla, která je </a:t>
            </a:r>
            <a:r>
              <a:rPr lang="cs-CZ" b="1" dirty="0"/>
              <a:t>přímo úměrná</a:t>
            </a:r>
            <a:r>
              <a:rPr lang="cs-CZ" dirty="0"/>
              <a:t> přítlačné síle. „Konstantou“ této přímé úměrnosti je v tomto případě tzv. součinitel čili koeficient </a:t>
            </a:r>
            <a:r>
              <a:rPr lang="cs-CZ" dirty="0" smtClean="0"/>
              <a:t>tření.</a:t>
            </a:r>
            <a:endParaRPr lang="cs-CZ" dirty="0"/>
          </a:p>
        </p:txBody>
      </p:sp>
      <p:grpSp>
        <p:nvGrpSpPr>
          <p:cNvPr id="5" name="Plátno 2"/>
          <p:cNvGrpSpPr>
            <a:grpSpLocks/>
          </p:cNvGrpSpPr>
          <p:nvPr/>
        </p:nvGrpSpPr>
        <p:grpSpPr bwMode="auto">
          <a:xfrm>
            <a:off x="3236588" y="4825725"/>
            <a:ext cx="4251985" cy="1915882"/>
            <a:chOff x="0" y="0"/>
            <a:chExt cx="5781040" cy="2440376"/>
          </a:xfrm>
        </p:grpSpPr>
        <p:sp>
          <p:nvSpPr>
            <p:cNvPr id="6" name="Plátno 2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781040" cy="231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250" y="0"/>
              <a:ext cx="5776790" cy="2440376"/>
              <a:chOff x="2348" y="-1021"/>
              <a:chExt cx="6797" cy="2871"/>
            </a:xfrm>
          </p:grpSpPr>
          <p:pic>
            <p:nvPicPr>
              <p:cNvPr id="47" name="Picture 5" descr="http://blogs.smithsonianmag.com/science/files/2013/09/burrows2HR.jpg"/>
              <p:cNvPicPr>
                <a:picLocks noChangeAspect="1" noChangeArrowheads="1"/>
              </p:cNvPicPr>
              <p:nvPr/>
            </p:nvPicPr>
            <p:blipFill>
              <a:blip r:embed="rId2" r:link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8" y="-1021"/>
                <a:ext cx="3396" cy="2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6" descr="http://blogs.smithsonianmag.com/science/files/2013/09/burrows3HR.jpg"/>
              <p:cNvPicPr>
                <a:picLocks noChangeAspect="1" noChangeArrowheads="1"/>
              </p:cNvPicPr>
              <p:nvPr/>
            </p:nvPicPr>
            <p:blipFill>
              <a:blip r:embed="rId4" r:link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4" y="-1013"/>
                <a:ext cx="3401" cy="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2359" y="1198"/>
                <a:ext cx="6780" cy="6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Vlevo: </a:t>
                </a:r>
                <a:r>
                  <a:rPr kumimoji="0" lang="cs-CZ" altLang="cs-CZ" sz="1200" b="0" i="1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Issus</a:t>
                </a:r>
                <a:r>
                  <a:rPr kumimoji="0" lang="cs-CZ" altLang="cs-CZ" sz="12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 </a:t>
                </a:r>
                <a:r>
                  <a:rPr kumimoji="0" lang="cs-CZ" altLang="cs-CZ" sz="1200" b="0" i="1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coleoptratus</a:t>
                </a:r>
                <a:r>
                  <a:rPr kumimoji="0" lang="cs-CZ" altLang="cs-CZ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. Vpravo: Zuby jsou umístěny na povrchu segmentů obou zadních nohou hmyzu</a:t>
                </a:r>
                <a:endParaRPr kumimoji="0" lang="cs-CZ" altLang="cs-CZ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589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Jedinečný ozubený převod v přírodě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Opačná </a:t>
            </a:r>
            <a:r>
              <a:rPr lang="cs-CZ" dirty="0"/>
              <a:t>změna – při předpokládané evoluci z nějakého předchůdce – není možná. Jinak řečeno, „kukly“ onoho předchůdce, majícího třecí převod, který by se nějak postupně vyvíjel na ten, co byl objeven, by nevyskočily správně </a:t>
            </a:r>
            <a:r>
              <a:rPr lang="cs-CZ" b="1" dirty="0"/>
              <a:t>ani jednou</a:t>
            </a:r>
            <a:r>
              <a:rPr lang="cs-CZ" dirty="0"/>
              <a:t>! </a:t>
            </a:r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/>
              <a:t>kdyby trochantery </a:t>
            </a:r>
            <a:r>
              <a:rPr lang="cs-CZ" dirty="0" smtClean="0"/>
              <a:t>prokluzovaly </a:t>
            </a:r>
            <a:r>
              <a:rPr lang="cs-CZ" dirty="0"/>
              <a:t>málo, </a:t>
            </a:r>
            <a:r>
              <a:rPr lang="cs-CZ" dirty="0" err="1"/>
              <a:t>tvoreček</a:t>
            </a:r>
            <a:r>
              <a:rPr lang="cs-CZ" dirty="0"/>
              <a:t> by </a:t>
            </a:r>
            <a:r>
              <a:rPr lang="cs-CZ" b="1" dirty="0"/>
              <a:t>nikdy</a:t>
            </a:r>
            <a:r>
              <a:rPr lang="cs-CZ" dirty="0"/>
              <a:t> neskočil </a:t>
            </a:r>
            <a:r>
              <a:rPr lang="cs-CZ" dirty="0" smtClean="0"/>
              <a:t>přímo. </a:t>
            </a:r>
            <a:r>
              <a:rPr lang="cs-CZ" dirty="0"/>
              <a:t>Beznadějně by velice brzy, téměř okamžitě, zahynul, neboť by se nedostal na předpokládanou </a:t>
            </a:r>
            <a:r>
              <a:rPr lang="cs-CZ" dirty="0" smtClean="0"/>
              <a:t>rostlinu, </a:t>
            </a:r>
            <a:r>
              <a:rPr lang="cs-CZ" dirty="0"/>
              <a:t>ale úplně jinam – a to při </a:t>
            </a:r>
            <a:r>
              <a:rPr lang="cs-CZ" b="1" dirty="0"/>
              <a:t>každém</a:t>
            </a:r>
            <a:r>
              <a:rPr lang="cs-CZ" dirty="0"/>
              <a:t> skoku</a:t>
            </a:r>
            <a:r>
              <a:rPr lang="cs-CZ" dirty="0" smtClean="0"/>
              <a:t>!</a:t>
            </a:r>
          </a:p>
          <a:p>
            <a:r>
              <a:rPr lang="cs-CZ" dirty="0" err="1"/>
              <a:t>Stromberg</a:t>
            </a:r>
            <a:r>
              <a:rPr lang="cs-CZ" dirty="0"/>
              <a:t> </a:t>
            </a:r>
            <a:r>
              <a:rPr lang="cs-CZ" dirty="0" smtClean="0"/>
              <a:t>napsal</a:t>
            </a:r>
            <a:r>
              <a:rPr lang="cs-CZ" dirty="0"/>
              <a:t>, že </a:t>
            </a:r>
            <a:r>
              <a:rPr lang="cs-CZ" dirty="0"/>
              <a:t>„…</a:t>
            </a:r>
            <a:r>
              <a:rPr lang="cs-CZ" i="1" dirty="0"/>
              <a:t> nohy dospělců jsou synchronizovány jiným mechanismem (řadou protažených </a:t>
            </a:r>
            <a:r>
              <a:rPr lang="cs-CZ" b="1" i="1" dirty="0"/>
              <a:t>výčnělků</a:t>
            </a:r>
            <a:r>
              <a:rPr lang="cs-CZ" i="1" dirty="0"/>
              <a:t> vystupujících na obou zadních nohách</a:t>
            </a:r>
            <a:r>
              <a:rPr lang="cs-CZ" dirty="0"/>
              <a:t> </a:t>
            </a:r>
            <a:r>
              <a:rPr lang="cs-CZ" dirty="0" smtClean="0"/>
              <a:t>…“</a:t>
            </a:r>
          </a:p>
          <a:p>
            <a:r>
              <a:rPr lang="cs-CZ" dirty="0" smtClean="0"/>
              <a:t>Pro </a:t>
            </a:r>
            <a:r>
              <a:rPr lang="cs-CZ" dirty="0"/>
              <a:t>synchronizaci pohybů segmentů, ale hlavně pro zabezpečení </a:t>
            </a:r>
            <a:r>
              <a:rPr lang="cs-CZ" b="1" dirty="0"/>
              <a:t>přenosu sil</a:t>
            </a:r>
            <a:r>
              <a:rPr lang="cs-CZ" dirty="0"/>
              <a:t> z těchto svalů na nohy tvora musí existovat mechanismus, který neproklouzne ani trochu, i když je přítlačná síla minimální nebo dokonce nulová. Takový požadavek může splňovat </a:t>
            </a:r>
            <a:r>
              <a:rPr lang="cs-CZ" b="1" dirty="0"/>
              <a:t>jenom</a:t>
            </a:r>
            <a:r>
              <a:rPr lang="cs-CZ" dirty="0"/>
              <a:t> ozubený </a:t>
            </a:r>
            <a:r>
              <a:rPr lang="cs-CZ" dirty="0" smtClean="0"/>
              <a:t>převod</a:t>
            </a:r>
            <a:r>
              <a:rPr lang="cs-CZ" dirty="0"/>
              <a:t>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214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678" y="-19392"/>
            <a:ext cx="8229600" cy="64350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Jedinečný ozubený převod v přírodě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6607" y="633562"/>
            <a:ext cx="3207316" cy="6192687"/>
          </a:xfrm>
        </p:spPr>
        <p:txBody>
          <a:bodyPr>
            <a:normAutofit fontScale="47500" lnSpcReduction="20000"/>
          </a:bodyPr>
          <a:lstStyle/>
          <a:p>
            <a:r>
              <a:rPr lang="cs-CZ" sz="4200" i="1" dirty="0">
                <a:solidFill>
                  <a:srgbClr val="002060"/>
                </a:solidFill>
              </a:rPr>
              <a:t>Ozubení na jednom trochanteru zabírá a postupně se pohybuje </a:t>
            </a:r>
            <a:r>
              <a:rPr lang="cs-CZ" sz="4200" b="1" i="1" dirty="0">
                <a:solidFill>
                  <a:srgbClr val="002060"/>
                </a:solidFill>
              </a:rPr>
              <a:t>souhlasně</a:t>
            </a:r>
            <a:r>
              <a:rPr lang="cs-CZ" sz="4200" i="1" dirty="0">
                <a:solidFill>
                  <a:srgbClr val="002060"/>
                </a:solidFill>
              </a:rPr>
              <a:t> s </a:t>
            </a:r>
            <a:r>
              <a:rPr lang="cs-CZ" sz="4200" i="1" dirty="0" err="1" smtClean="0">
                <a:solidFill>
                  <a:srgbClr val="002060"/>
                </a:solidFill>
              </a:rPr>
              <a:t>odpovída-jícím</a:t>
            </a:r>
            <a:r>
              <a:rPr lang="cs-CZ" sz="4200" i="1" dirty="0" smtClean="0">
                <a:solidFill>
                  <a:srgbClr val="002060"/>
                </a:solidFill>
              </a:rPr>
              <a:t> </a:t>
            </a:r>
            <a:r>
              <a:rPr lang="cs-CZ" sz="4200" i="1" dirty="0">
                <a:solidFill>
                  <a:srgbClr val="002060"/>
                </a:solidFill>
              </a:rPr>
              <a:t>ozubením na druhém trochanteru</a:t>
            </a:r>
            <a:r>
              <a:rPr lang="cs-CZ" sz="4200" dirty="0">
                <a:solidFill>
                  <a:srgbClr val="002060"/>
                </a:solidFill>
              </a:rPr>
              <a:t>“ </a:t>
            </a:r>
            <a:r>
              <a:rPr lang="cs-CZ" sz="4200" dirty="0" smtClean="0">
                <a:solidFill>
                  <a:srgbClr val="002060"/>
                </a:solidFill>
              </a:rPr>
              <a:t>(</a:t>
            </a:r>
            <a:r>
              <a:rPr lang="cs-CZ" sz="4200" dirty="0">
                <a:solidFill>
                  <a:srgbClr val="002060"/>
                </a:solidFill>
              </a:rPr>
              <a:t>obr. 1 vpravo a obr. 2</a:t>
            </a:r>
            <a:r>
              <a:rPr lang="cs-CZ" sz="4200" dirty="0" smtClean="0">
                <a:solidFill>
                  <a:srgbClr val="002060"/>
                </a:solidFill>
              </a:rPr>
              <a:t>).</a:t>
            </a:r>
          </a:p>
          <a:p>
            <a:r>
              <a:rPr lang="cs-CZ" sz="4200" b="1" i="1" dirty="0">
                <a:solidFill>
                  <a:srgbClr val="002060"/>
                </a:solidFill>
              </a:rPr>
              <a:t>Každý</a:t>
            </a:r>
            <a:r>
              <a:rPr lang="cs-CZ" sz="4200" i="1" dirty="0">
                <a:solidFill>
                  <a:srgbClr val="002060"/>
                </a:solidFill>
              </a:rPr>
              <a:t> zub byl 9 m tlustý, byl </a:t>
            </a:r>
            <a:r>
              <a:rPr lang="cs-CZ" sz="4200" i="1" dirty="0" smtClean="0">
                <a:solidFill>
                  <a:srgbClr val="002060"/>
                </a:solidFill>
              </a:rPr>
              <a:t>v odstupu  </a:t>
            </a:r>
            <a:r>
              <a:rPr lang="cs-CZ" sz="4200" i="1" dirty="0">
                <a:solidFill>
                  <a:srgbClr val="002060"/>
                </a:solidFill>
              </a:rPr>
              <a:t>30 </a:t>
            </a:r>
            <a:r>
              <a:rPr lang="cs-CZ" sz="4200" i="1" dirty="0" err="1">
                <a:solidFill>
                  <a:srgbClr val="002060"/>
                </a:solidFill>
              </a:rPr>
              <a:t>μm</a:t>
            </a:r>
            <a:r>
              <a:rPr lang="cs-CZ" sz="4200" i="1" dirty="0">
                <a:solidFill>
                  <a:srgbClr val="002060"/>
                </a:solidFill>
              </a:rPr>
              <a:t> </a:t>
            </a:r>
            <a:r>
              <a:rPr lang="cs-CZ" sz="4200" i="1" dirty="0" smtClean="0">
                <a:solidFill>
                  <a:srgbClr val="002060"/>
                </a:solidFill>
              </a:rPr>
              <a:t>od </a:t>
            </a:r>
            <a:r>
              <a:rPr lang="cs-CZ" sz="4200" i="1" dirty="0">
                <a:solidFill>
                  <a:srgbClr val="002060"/>
                </a:solidFill>
              </a:rPr>
              <a:t>následujícího </a:t>
            </a:r>
            <a:r>
              <a:rPr lang="cs-CZ" sz="4200" i="1" dirty="0" smtClean="0">
                <a:solidFill>
                  <a:srgbClr val="002060"/>
                </a:solidFill>
              </a:rPr>
              <a:t>přičemž vyčníval z</a:t>
            </a:r>
            <a:r>
              <a:rPr lang="cs-CZ" sz="4200" i="1" dirty="0">
                <a:solidFill>
                  <a:srgbClr val="002060"/>
                </a:solidFill>
              </a:rPr>
              <a:t> povrchu </a:t>
            </a:r>
            <a:r>
              <a:rPr lang="cs-CZ" sz="4200" i="1" dirty="0" smtClean="0">
                <a:solidFill>
                  <a:srgbClr val="002060"/>
                </a:solidFill>
              </a:rPr>
              <a:t>15 </a:t>
            </a:r>
            <a:r>
              <a:rPr lang="cs-CZ" sz="4200" i="1" dirty="0">
                <a:solidFill>
                  <a:srgbClr val="002060"/>
                </a:solidFill>
              </a:rPr>
              <a:t>až 30 </a:t>
            </a:r>
            <a:r>
              <a:rPr lang="cs-CZ" sz="4200" i="1" dirty="0" err="1">
                <a:solidFill>
                  <a:srgbClr val="002060"/>
                </a:solidFill>
              </a:rPr>
              <a:t>μm</a:t>
            </a:r>
            <a:r>
              <a:rPr lang="cs-CZ" sz="4200" i="1" dirty="0">
                <a:solidFill>
                  <a:srgbClr val="002060"/>
                </a:solidFill>
              </a:rPr>
              <a:t> </a:t>
            </a:r>
            <a:r>
              <a:rPr lang="cs-CZ" sz="4200" i="1" dirty="0" smtClean="0">
                <a:solidFill>
                  <a:srgbClr val="002060"/>
                </a:solidFill>
              </a:rPr>
              <a:t>, </a:t>
            </a:r>
            <a:r>
              <a:rPr lang="cs-CZ" sz="4200" i="1" dirty="0">
                <a:solidFill>
                  <a:srgbClr val="002060"/>
                </a:solidFill>
              </a:rPr>
              <a:t>, a to opět s </a:t>
            </a:r>
            <a:r>
              <a:rPr lang="cs-CZ" sz="4200" i="1" dirty="0" err="1" smtClean="0">
                <a:solidFill>
                  <a:srgbClr val="002060"/>
                </a:solidFill>
              </a:rPr>
              <a:t>úko</a:t>
            </a:r>
            <a:r>
              <a:rPr lang="cs-CZ" sz="4200" i="1" dirty="0" smtClean="0">
                <a:solidFill>
                  <a:srgbClr val="002060"/>
                </a:solidFill>
              </a:rPr>
              <a:t>-sem </a:t>
            </a:r>
            <a:r>
              <a:rPr lang="cs-CZ" sz="4200" i="1" dirty="0">
                <a:solidFill>
                  <a:srgbClr val="002060"/>
                </a:solidFill>
              </a:rPr>
              <a:t>z předního</a:t>
            </a:r>
            <a:r>
              <a:rPr lang="cs-CZ" sz="4200" i="1" dirty="0" smtClean="0">
                <a:solidFill>
                  <a:srgbClr val="002060"/>
                </a:solidFill>
              </a:rPr>
              <a:t> </a:t>
            </a:r>
            <a:r>
              <a:rPr lang="cs-CZ" sz="4200" i="1" dirty="0">
                <a:solidFill>
                  <a:srgbClr val="002060"/>
                </a:solidFill>
              </a:rPr>
              <a:t>na zadní konec</a:t>
            </a:r>
            <a:r>
              <a:rPr lang="cs-CZ" sz="4200" dirty="0">
                <a:solidFill>
                  <a:srgbClr val="002060"/>
                </a:solidFill>
              </a:rPr>
              <a:t> [od paty k hlavě</a:t>
            </a:r>
            <a:r>
              <a:rPr lang="cs-CZ" sz="4200" dirty="0" smtClean="0">
                <a:solidFill>
                  <a:srgbClr val="002060"/>
                </a:solidFill>
              </a:rPr>
              <a:t>]“. </a:t>
            </a:r>
            <a:endParaRPr lang="cs-CZ" sz="4200" dirty="0" smtClean="0">
              <a:solidFill>
                <a:srgbClr val="002060"/>
              </a:solidFill>
            </a:endParaRPr>
          </a:p>
          <a:p>
            <a:r>
              <a:rPr lang="cs-CZ" sz="4200" dirty="0" smtClean="0">
                <a:solidFill>
                  <a:srgbClr val="002060"/>
                </a:solidFill>
              </a:rPr>
              <a:t>Řeč o zubech </a:t>
            </a:r>
            <a:r>
              <a:rPr lang="cs-CZ" sz="4200" b="1" dirty="0" smtClean="0">
                <a:solidFill>
                  <a:srgbClr val="002060"/>
                </a:solidFill>
              </a:rPr>
              <a:t>téže</a:t>
            </a:r>
            <a:r>
              <a:rPr lang="cs-CZ" sz="4200" dirty="0" smtClean="0">
                <a:solidFill>
                  <a:srgbClr val="002060"/>
                </a:solidFill>
              </a:rPr>
              <a:t> </a:t>
            </a:r>
            <a:r>
              <a:rPr lang="cs-CZ" sz="4200" dirty="0" err="1" smtClean="0">
                <a:solidFill>
                  <a:srgbClr val="002060"/>
                </a:solidFill>
              </a:rPr>
              <a:t>velikos</a:t>
            </a:r>
            <a:r>
              <a:rPr lang="cs-CZ" sz="4200" dirty="0" smtClean="0">
                <a:solidFill>
                  <a:srgbClr val="002060"/>
                </a:solidFill>
              </a:rPr>
              <a:t>-ti </a:t>
            </a:r>
            <a:r>
              <a:rPr lang="cs-CZ" sz="4200" dirty="0" smtClean="0">
                <a:solidFill>
                  <a:srgbClr val="002060"/>
                </a:solidFill>
              </a:rPr>
              <a:t>a tvaru a také o </a:t>
            </a:r>
            <a:r>
              <a:rPr lang="cs-CZ" sz="4200" b="1" dirty="0" smtClean="0">
                <a:solidFill>
                  <a:srgbClr val="002060"/>
                </a:solidFill>
              </a:rPr>
              <a:t>polo-</a:t>
            </a:r>
            <a:r>
              <a:rPr lang="cs-CZ" sz="4200" b="1" dirty="0" err="1" smtClean="0">
                <a:solidFill>
                  <a:srgbClr val="002060"/>
                </a:solidFill>
              </a:rPr>
              <a:t>měru</a:t>
            </a:r>
            <a:r>
              <a:rPr lang="cs-CZ" sz="4200" dirty="0" smtClean="0">
                <a:solidFill>
                  <a:srgbClr val="002060"/>
                </a:solidFill>
              </a:rPr>
              <a:t> </a:t>
            </a:r>
            <a:r>
              <a:rPr lang="cs-CZ" sz="4200" dirty="0" smtClean="0">
                <a:solidFill>
                  <a:srgbClr val="002060"/>
                </a:solidFill>
              </a:rPr>
              <a:t>určuje, že ozubené segmenty jsou výsečemi kruhu. </a:t>
            </a:r>
          </a:p>
          <a:p>
            <a:r>
              <a:rPr lang="cs-CZ" sz="4200" dirty="0" smtClean="0">
                <a:solidFill>
                  <a:srgbClr val="002060"/>
                </a:solidFill>
              </a:rPr>
              <a:t>„Poloměr křivosti“ znamená poloměr náhradní kružnice, která nahrazuje </a:t>
            </a:r>
            <a:r>
              <a:rPr lang="cs-CZ" sz="4200" b="1" dirty="0" smtClean="0">
                <a:solidFill>
                  <a:srgbClr val="002060"/>
                </a:solidFill>
              </a:rPr>
              <a:t>část</a:t>
            </a:r>
            <a:r>
              <a:rPr lang="cs-CZ" sz="4200" dirty="0" smtClean="0">
                <a:solidFill>
                  <a:srgbClr val="002060"/>
                </a:solidFill>
              </a:rPr>
              <a:t> elipsy.</a:t>
            </a:r>
            <a:endParaRPr lang="cs-CZ" sz="4200" dirty="0">
              <a:solidFill>
                <a:srgbClr val="002060"/>
              </a:solidFill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200709" y="620688"/>
            <a:ext cx="5760640" cy="4298320"/>
            <a:chOff x="2448" y="4609"/>
            <a:chExt cx="6976" cy="4896"/>
          </a:xfrm>
        </p:grpSpPr>
        <p:pic>
          <p:nvPicPr>
            <p:cNvPr id="42" name="Picture 18" descr="130913-gears-f1.jpg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3" t="627" r="1280" b="47031"/>
            <a:stretch>
              <a:fillRect/>
            </a:stretch>
          </p:blipFill>
          <p:spPr bwMode="auto">
            <a:xfrm>
              <a:off x="2449" y="4609"/>
              <a:ext cx="3331" cy="3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9" descr="130913-gears-f1.jpg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95" t="53616"/>
            <a:stretch>
              <a:fillRect/>
            </a:stretch>
          </p:blipFill>
          <p:spPr bwMode="auto">
            <a:xfrm>
              <a:off x="5853" y="4643"/>
              <a:ext cx="3563" cy="383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20"/>
            <p:cNvSpPr txBox="1">
              <a:spLocks noChangeArrowheads="1"/>
            </p:cNvSpPr>
            <p:nvPr/>
          </p:nvSpPr>
          <p:spPr bwMode="auto">
            <a:xfrm>
              <a:off x="2448" y="8475"/>
              <a:ext cx="6976" cy="10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Obr. 2. D: Zvětšený snímek záběru zubů (</a:t>
              </a:r>
              <a:r>
                <a:rPr kumimoji="0" lang="cs-CZ" altLang="cs-CZ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gears</a:t>
              </a: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) umístěných na </a:t>
              </a:r>
              <a:r>
                <a:rPr kumimoji="0" lang="cs-CZ" altLang="cs-CZ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trochanterách</a:t>
              </a: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. E: Schéma ukazující poloměr křivosti trochanteru (</a:t>
              </a:r>
              <a:r>
                <a:rPr kumimoji="0" lang="cs-CZ" altLang="cs-CZ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</a:rPr>
                <a:t>r</a:t>
              </a:r>
              <a:r>
                <a:rPr kumimoji="0" lang="cs-CZ" altLang="cs-CZ" sz="1200" b="0" i="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gear</a:t>
              </a: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), úhlové rozmístění zubů a jak zuby zapadají; F: profil zubu </a:t>
              </a:r>
              <a:r>
                <a:rPr kumimoji="0" lang="cs-CZ" altLang="cs-CZ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Issuse</a:t>
              </a: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 (vlevo) v porovnání se zubem lidmi vyrobeného evolventního ozubení. (Označení D, E, F je také převzato).</a:t>
              </a:r>
              <a:endPara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3208142" y="5128804"/>
            <a:ext cx="5828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4919008"/>
            <a:ext cx="5868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Na </a:t>
            </a:r>
            <a:r>
              <a:rPr lang="cs-CZ" sz="2000" dirty="0">
                <a:solidFill>
                  <a:srgbClr val="002060"/>
                </a:solidFill>
              </a:rPr>
              <a:t>ozubeném segmentu </a:t>
            </a:r>
            <a:r>
              <a:rPr lang="cs-CZ" sz="2000" b="1" dirty="0">
                <a:solidFill>
                  <a:srgbClr val="002060"/>
                </a:solidFill>
              </a:rPr>
              <a:t>kola </a:t>
            </a:r>
            <a:r>
              <a:rPr lang="cs-CZ" sz="2000" dirty="0" smtClean="0">
                <a:solidFill>
                  <a:srgbClr val="002060"/>
                </a:solidFill>
              </a:rPr>
              <a:t>(výseče </a:t>
            </a:r>
            <a:r>
              <a:rPr lang="cs-CZ" sz="2000" b="1" dirty="0">
                <a:solidFill>
                  <a:srgbClr val="002060"/>
                </a:solidFill>
              </a:rPr>
              <a:t>kruhu</a:t>
            </a:r>
            <a:r>
              <a:rPr lang="cs-CZ" sz="2000" dirty="0">
                <a:solidFill>
                  <a:srgbClr val="002060"/>
                </a:solidFill>
              </a:rPr>
              <a:t>) bývají většinou </a:t>
            </a:r>
            <a:r>
              <a:rPr lang="cs-CZ" sz="2000" b="1" dirty="0">
                <a:solidFill>
                  <a:srgbClr val="002060"/>
                </a:solidFill>
              </a:rPr>
              <a:t>všechny </a:t>
            </a:r>
            <a:r>
              <a:rPr lang="cs-CZ" sz="2000" dirty="0">
                <a:solidFill>
                  <a:srgbClr val="002060"/>
                </a:solidFill>
              </a:rPr>
              <a:t>zuby totožné a tedy musí mít </a:t>
            </a:r>
            <a:r>
              <a:rPr lang="cs-CZ" sz="2000" b="1" dirty="0">
                <a:solidFill>
                  <a:srgbClr val="002060"/>
                </a:solidFill>
              </a:rPr>
              <a:t>konstantní </a:t>
            </a:r>
            <a:r>
              <a:rPr lang="cs-CZ" sz="2000" dirty="0">
                <a:solidFill>
                  <a:srgbClr val="002060"/>
                </a:solidFill>
              </a:rPr>
              <a:t>rozteče. </a:t>
            </a:r>
            <a:endParaRPr lang="cs-CZ" sz="2000" dirty="0" smtClean="0">
              <a:solidFill>
                <a:srgbClr val="002060"/>
              </a:solidFill>
            </a:endParaRPr>
          </a:p>
          <a:p>
            <a:r>
              <a:rPr lang="cs-CZ" sz="2000" dirty="0" smtClean="0">
                <a:solidFill>
                  <a:srgbClr val="002060"/>
                </a:solidFill>
              </a:rPr>
              <a:t>Ozubený </a:t>
            </a:r>
            <a:r>
              <a:rPr lang="cs-CZ" sz="2000" dirty="0">
                <a:solidFill>
                  <a:srgbClr val="002060"/>
                </a:solidFill>
              </a:rPr>
              <a:t>segment trochantery je částí kruhu, </a:t>
            </a:r>
            <a:r>
              <a:rPr lang="cs-CZ" sz="2000" dirty="0" smtClean="0">
                <a:solidFill>
                  <a:srgbClr val="002060"/>
                </a:solidFill>
              </a:rPr>
              <a:t>celý </a:t>
            </a:r>
            <a:r>
              <a:rPr lang="cs-CZ" sz="2000" dirty="0">
                <a:solidFill>
                  <a:srgbClr val="002060"/>
                </a:solidFill>
              </a:rPr>
              <a:t>trochanter je eliptický. Protože </a:t>
            </a:r>
            <a:r>
              <a:rPr lang="cs-CZ" sz="2000" b="1" dirty="0">
                <a:solidFill>
                  <a:srgbClr val="002060"/>
                </a:solidFill>
              </a:rPr>
              <a:t>část</a:t>
            </a:r>
            <a:r>
              <a:rPr lang="cs-CZ" sz="2000" dirty="0">
                <a:solidFill>
                  <a:srgbClr val="002060"/>
                </a:solidFill>
              </a:rPr>
              <a:t> elipsy je </a:t>
            </a:r>
            <a:r>
              <a:rPr lang="cs-CZ" sz="2000" b="1" dirty="0">
                <a:solidFill>
                  <a:srgbClr val="002060"/>
                </a:solidFill>
              </a:rPr>
              <a:t>možné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smtClean="0">
                <a:solidFill>
                  <a:srgbClr val="002060"/>
                </a:solidFill>
              </a:rPr>
              <a:t>nahradit </a:t>
            </a:r>
            <a:r>
              <a:rPr lang="cs-CZ" sz="2000" dirty="0">
                <a:solidFill>
                  <a:srgbClr val="002060"/>
                </a:solidFill>
              </a:rPr>
              <a:t>kružnicí, nevzniká žádný problém</a:t>
            </a:r>
            <a:r>
              <a:rPr lang="cs-CZ" sz="2000" dirty="0" smtClean="0">
                <a:solidFill>
                  <a:srgbClr val="002060"/>
                </a:solidFill>
              </a:rPr>
              <a:t>.</a:t>
            </a:r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3230136" y="5128804"/>
            <a:ext cx="45719" cy="5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92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Jedinečný ozubený převod v přírodě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0032" y="764704"/>
            <a:ext cx="4283968" cy="3960440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Údaj badatelů: „</a:t>
            </a:r>
            <a:r>
              <a:rPr lang="cs-CZ" i="1" dirty="0"/>
              <a:t>Jeden zub připadal na každých 8,5° </a:t>
            </a:r>
            <a:r>
              <a:rPr lang="cs-CZ" i="1" dirty="0">
                <a:sym typeface="Symbol"/>
              </a:rPr>
              <a:t></a:t>
            </a:r>
            <a:r>
              <a:rPr lang="cs-CZ" i="1" dirty="0"/>
              <a:t> 1,0° pootočení</a:t>
            </a:r>
            <a:r>
              <a:rPr lang="cs-CZ" dirty="0"/>
              <a:t>“ je sám o sobě </a:t>
            </a:r>
            <a:r>
              <a:rPr lang="cs-CZ" dirty="0" smtClean="0"/>
              <a:t>nejasný. NE: …rozteč </a:t>
            </a:r>
            <a:r>
              <a:rPr lang="cs-CZ" dirty="0"/>
              <a:t>zubů má toleranci nebo že každý zub je jinak široký </a:t>
            </a:r>
            <a:endParaRPr lang="cs-CZ" dirty="0" smtClean="0"/>
          </a:p>
          <a:p>
            <a:r>
              <a:rPr lang="cs-CZ" dirty="0" smtClean="0"/>
              <a:t> Údaj </a:t>
            </a:r>
            <a:r>
              <a:rPr lang="cs-CZ" dirty="0"/>
              <a:t>pokračuje „</a:t>
            </a:r>
            <a:r>
              <a:rPr lang="cs-CZ" i="1" dirty="0"/>
              <a:t>při n = 9 dospívajících jedinců</a:t>
            </a:r>
            <a:r>
              <a:rPr lang="cs-CZ" dirty="0"/>
              <a:t>“. To znamená, že jde o průměrnou hodnotu u devíti </a:t>
            </a:r>
            <a:r>
              <a:rPr lang="cs-CZ" b="1" dirty="0"/>
              <a:t>různých</a:t>
            </a:r>
            <a:r>
              <a:rPr lang="cs-CZ" dirty="0"/>
              <a:t> jedinců</a:t>
            </a:r>
            <a:r>
              <a:rPr lang="cs-CZ" dirty="0" smtClean="0"/>
              <a:t>.</a:t>
            </a:r>
          </a:p>
          <a:p>
            <a:r>
              <a:rPr lang="cs-CZ" dirty="0"/>
              <a:t>Joseph </a:t>
            </a:r>
            <a:r>
              <a:rPr lang="cs-CZ" dirty="0" err="1"/>
              <a:t>Stromberg</a:t>
            </a:r>
            <a:r>
              <a:rPr lang="cs-CZ" dirty="0"/>
              <a:t> na začátku své reportáže uvádí fotku, </a:t>
            </a:r>
            <a:r>
              <a:rPr lang="cs-CZ" dirty="0" smtClean="0"/>
              <a:t>obr</a:t>
            </a:r>
            <a:r>
              <a:rPr lang="cs-CZ" dirty="0"/>
              <a:t>. 4. Je zřejmé, že zuby zde mají zcela jiný profil. </a:t>
            </a:r>
            <a:r>
              <a:rPr lang="cs-CZ" dirty="0" smtClean="0"/>
              <a:t> </a:t>
            </a:r>
            <a:endParaRPr lang="cs-CZ" dirty="0"/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73866" y="852021"/>
            <a:ext cx="4786166" cy="3369068"/>
            <a:chOff x="2195" y="4110"/>
            <a:chExt cx="7201" cy="4684"/>
          </a:xfrm>
        </p:grpSpPr>
        <p:grpSp>
          <p:nvGrpSpPr>
            <p:cNvPr id="5" name="Group 36"/>
            <p:cNvGrpSpPr>
              <a:grpSpLocks/>
            </p:cNvGrpSpPr>
            <p:nvPr/>
          </p:nvGrpSpPr>
          <p:grpSpPr bwMode="auto">
            <a:xfrm>
              <a:off x="2206" y="4110"/>
              <a:ext cx="7190" cy="3897"/>
              <a:chOff x="2206" y="4110"/>
              <a:chExt cx="7190" cy="3897"/>
            </a:xfrm>
          </p:grpSpPr>
          <p:pic>
            <p:nvPicPr>
              <p:cNvPr id="35" name="Picture 3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9579" b="7268"/>
              <a:stretch>
                <a:fillRect/>
              </a:stretch>
            </p:blipFill>
            <p:spPr bwMode="auto">
              <a:xfrm>
                <a:off x="2206" y="4110"/>
                <a:ext cx="7188" cy="38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3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399" t="13438" r="6325" b="61032"/>
              <a:stretch>
                <a:fillRect/>
              </a:stretch>
            </p:blipFill>
            <p:spPr bwMode="auto">
              <a:xfrm>
                <a:off x="7437" y="6887"/>
                <a:ext cx="1956" cy="1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39"/>
              <p:cNvSpPr>
                <a:spLocks noChangeArrowheads="1"/>
              </p:cNvSpPr>
              <p:nvPr/>
            </p:nvSpPr>
            <p:spPr bwMode="auto">
              <a:xfrm>
                <a:off x="8469" y="6298"/>
                <a:ext cx="927" cy="6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2195" y="7889"/>
              <a:ext cx="7199" cy="905"/>
              <a:chOff x="2195" y="7889"/>
              <a:chExt cx="7199" cy="905"/>
            </a:xfrm>
          </p:grpSpPr>
          <p:sp>
            <p:nvSpPr>
              <p:cNvPr id="7" name="Text Box 41"/>
              <p:cNvSpPr txBox="1">
                <a:spLocks noChangeArrowheads="1"/>
              </p:cNvSpPr>
              <p:nvPr/>
            </p:nvSpPr>
            <p:spPr bwMode="auto">
              <a:xfrm>
                <a:off x="2195" y="7889"/>
                <a:ext cx="7199" cy="9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88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Obr. 3. Převzatý z </a:t>
                </a:r>
                <a:r>
                  <a:rPr kumimoji="0" lang="cs-CZ" altLang="cs-CZ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hlinkClick r:id="rId3"/>
                  </a:rPr>
                  <a:t>http://www.studentcar.cz/files/vyuka/TTD/lesson10.pdf</a:t>
                </a:r>
                <a:r>
                  <a:rPr kumimoji="0" lang="cs-CZ" altLang="cs-CZ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 .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Základní pojmy ozubení: Průměr  roztečné kružnice </a:t>
                </a:r>
                <a:r>
                  <a:rPr kumimoji="0" lang="cs-CZ" altLang="cs-CZ" sz="12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d = z. </a:t>
                </a:r>
                <a:r>
                  <a:rPr kumimoji="0" lang="cs-CZ" altLang="cs-CZ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m</a:t>
                </a:r>
                <a:endParaRPr kumimoji="0" lang="cs-CZ" altLang="cs-CZ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9" name="TextovéPole 8"/>
          <p:cNvSpPr txBox="1"/>
          <p:nvPr/>
        </p:nvSpPr>
        <p:spPr>
          <a:xfrm>
            <a:off x="58777" y="4221089"/>
            <a:ext cx="5066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Průměr </a:t>
            </a:r>
            <a:r>
              <a:rPr lang="cs-CZ" sz="1200" dirty="0"/>
              <a:t>hlavové kružnice </a:t>
            </a:r>
            <a:r>
              <a:rPr lang="cs-CZ" sz="1200" dirty="0" smtClean="0"/>
              <a:t>d</a:t>
            </a:r>
            <a:r>
              <a:rPr lang="cs-CZ" sz="1200" baseline="-25000" dirty="0" smtClean="0"/>
              <a:t>a</a:t>
            </a:r>
            <a:r>
              <a:rPr lang="cs-CZ" sz="1200" dirty="0" smtClean="0"/>
              <a:t> = d + 2 h</a:t>
            </a:r>
            <a:r>
              <a:rPr lang="cs-CZ" sz="1200" baseline="-25000" dirty="0" smtClean="0"/>
              <a:t>a</a:t>
            </a:r>
            <a:r>
              <a:rPr lang="cs-CZ" sz="1200" dirty="0" smtClean="0"/>
              <a:t>; </a:t>
            </a:r>
            <a:r>
              <a:rPr lang="cs-CZ" sz="1200" dirty="0"/>
              <a:t>Průměr patní kružnice </a:t>
            </a:r>
            <a:r>
              <a:rPr lang="cs-CZ" sz="1200" dirty="0" smtClean="0"/>
              <a:t> </a:t>
            </a:r>
            <a:r>
              <a:rPr lang="cs-CZ" sz="1200" dirty="0" err="1" smtClean="0"/>
              <a:t>d</a:t>
            </a:r>
            <a:r>
              <a:rPr lang="cs-CZ" sz="1200" baseline="-25000" dirty="0" err="1" smtClean="0"/>
              <a:t>f</a:t>
            </a:r>
            <a:r>
              <a:rPr lang="cs-CZ" sz="1200" dirty="0" smtClean="0"/>
              <a:t>= d – 2 </a:t>
            </a:r>
            <a:r>
              <a:rPr lang="cs-CZ" sz="1200" dirty="0" err="1" smtClean="0"/>
              <a:t>h</a:t>
            </a:r>
            <a:r>
              <a:rPr lang="cs-CZ" sz="1200" baseline="-25000" dirty="0" err="1" smtClean="0"/>
              <a:t>f</a:t>
            </a:r>
            <a:r>
              <a:rPr lang="cs-CZ" sz="1200" dirty="0" smtClean="0"/>
              <a:t>; </a:t>
            </a:r>
            <a:r>
              <a:rPr lang="cs-CZ" sz="1200" dirty="0"/>
              <a:t>Výška </a:t>
            </a:r>
            <a:r>
              <a:rPr lang="cs-CZ" sz="1200" dirty="0" smtClean="0"/>
              <a:t>zubu  h = h</a:t>
            </a:r>
            <a:r>
              <a:rPr lang="cs-CZ" sz="1200" baseline="-25000" dirty="0" smtClean="0"/>
              <a:t>a</a:t>
            </a:r>
            <a:r>
              <a:rPr lang="cs-CZ" sz="1200" dirty="0" smtClean="0"/>
              <a:t> + </a:t>
            </a:r>
            <a:r>
              <a:rPr lang="cs-CZ" sz="1200" dirty="0" err="1" smtClean="0"/>
              <a:t>h</a:t>
            </a:r>
            <a:r>
              <a:rPr lang="cs-CZ" sz="1200" baseline="-25000" dirty="0" err="1" smtClean="0"/>
              <a:t>f</a:t>
            </a:r>
            <a:r>
              <a:rPr lang="cs-CZ" sz="1200" dirty="0" smtClean="0"/>
              <a:t> </a:t>
            </a:r>
            <a:r>
              <a:rPr lang="cs-CZ" sz="1200" dirty="0"/>
              <a:t>; Výška hlavy zubu </a:t>
            </a:r>
            <a:r>
              <a:rPr lang="cs-CZ" sz="1200" dirty="0" smtClean="0"/>
              <a:t>h</a:t>
            </a:r>
            <a:r>
              <a:rPr lang="cs-CZ" sz="1200" baseline="-25000" dirty="0" smtClean="0"/>
              <a:t>a</a:t>
            </a:r>
            <a:r>
              <a:rPr lang="cs-CZ" sz="1200" dirty="0" smtClean="0"/>
              <a:t> = m; </a:t>
            </a:r>
            <a:r>
              <a:rPr lang="cs-CZ" sz="1200" dirty="0"/>
              <a:t>Výška paty zubu </a:t>
            </a:r>
            <a:r>
              <a:rPr lang="cs-CZ" sz="1200" dirty="0" err="1" smtClean="0"/>
              <a:t>h</a:t>
            </a:r>
            <a:r>
              <a:rPr lang="cs-CZ" sz="1200" baseline="-25000" dirty="0" err="1" smtClean="0"/>
              <a:t>f</a:t>
            </a:r>
            <a:r>
              <a:rPr lang="cs-CZ" sz="1200" dirty="0" smtClean="0"/>
              <a:t> = 1,25 m ; </a:t>
            </a:r>
            <a:r>
              <a:rPr lang="cs-CZ" sz="1200" dirty="0"/>
              <a:t>Šířka </a:t>
            </a:r>
            <a:r>
              <a:rPr lang="cs-CZ" sz="1200" dirty="0" smtClean="0"/>
              <a:t>kola b = </a:t>
            </a:r>
            <a:r>
              <a:rPr lang="cs-CZ" sz="1200" dirty="0" smtClean="0">
                <a:sym typeface="Symbol"/>
              </a:rPr>
              <a:t> m</a:t>
            </a:r>
            <a:endParaRPr lang="cs-CZ" sz="1200" dirty="0"/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6254487" y="3982915"/>
            <a:ext cx="2687935" cy="2811094"/>
            <a:chOff x="2297" y="3955"/>
            <a:chExt cx="4112" cy="4172"/>
          </a:xfrm>
        </p:grpSpPr>
        <p:pic>
          <p:nvPicPr>
            <p:cNvPr id="31" name="Picture 54" descr="http://blogs.smithsonianmag.com/science/files/2013/09/burrows5HR.jpg"/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" y="3955"/>
              <a:ext cx="4112" cy="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55"/>
            <p:cNvSpPr txBox="1">
              <a:spLocks noChangeArrowheads="1"/>
            </p:cNvSpPr>
            <p:nvPr/>
          </p:nvSpPr>
          <p:spPr bwMode="auto">
            <a:xfrm>
              <a:off x="2297" y="7298"/>
              <a:ext cx="4103" cy="8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Obr. 4.</a:t>
              </a:r>
              <a:r>
                <a:rPr kumimoji="0" lang="cs-CZ" altLang="cs-CZ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-</a:t>
              </a: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</a:t>
              </a:r>
              <a:r>
                <a:rPr kumimoji="0" lang="cs-CZ" altLang="cs-CZ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Stromberg</a:t>
              </a: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uvádí na začátku svého textu s tím, že takový ozubený převod  </a:t>
              </a:r>
              <a:r>
                <a:rPr kumimoji="0" lang="cs-CZ" altLang="cs-CZ" sz="12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Issus</a:t>
              </a:r>
              <a:r>
                <a:rPr kumimoji="0" lang="cs-CZ" altLang="cs-CZ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</a:t>
              </a:r>
              <a:r>
                <a:rPr kumimoji="0" lang="cs-CZ" altLang="cs-CZ" sz="12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coleoptratus</a:t>
              </a: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používá.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9" name="Plátno 2"/>
          <p:cNvGrpSpPr>
            <a:grpSpLocks/>
          </p:cNvGrpSpPr>
          <p:nvPr/>
        </p:nvGrpSpPr>
        <p:grpSpPr bwMode="auto">
          <a:xfrm>
            <a:off x="861285" y="5049244"/>
            <a:ext cx="3672408" cy="1739029"/>
            <a:chOff x="0" y="0"/>
            <a:chExt cx="5781040" cy="2314575"/>
          </a:xfrm>
        </p:grpSpPr>
        <p:sp>
          <p:nvSpPr>
            <p:cNvPr id="20" name="Plátno 2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781040" cy="231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21" name="Group 8"/>
            <p:cNvGrpSpPr>
              <a:grpSpLocks/>
            </p:cNvGrpSpPr>
            <p:nvPr/>
          </p:nvGrpSpPr>
          <p:grpSpPr bwMode="auto">
            <a:xfrm>
              <a:off x="4250" y="0"/>
              <a:ext cx="5776790" cy="2314575"/>
              <a:chOff x="2348" y="-1021"/>
              <a:chExt cx="6797" cy="2723"/>
            </a:xfrm>
          </p:grpSpPr>
          <p:pic>
            <p:nvPicPr>
              <p:cNvPr id="22" name="Picture 5" descr="http://blogs.smithsonianmag.com/science/files/2013/09/burrows2HR.jpg"/>
              <p:cNvPicPr>
                <a:picLocks noChangeAspect="1" noChangeArrowheads="1"/>
              </p:cNvPicPr>
              <p:nvPr/>
            </p:nvPicPr>
            <p:blipFill>
              <a:blip r:embed="rId6" r:link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8" y="-1021"/>
                <a:ext cx="3396" cy="2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6" descr="http://blogs.smithsonianmag.com/science/files/2013/09/burrows3HR.jpg"/>
              <p:cNvPicPr>
                <a:picLocks noChangeAspect="1" noChangeArrowheads="1"/>
              </p:cNvPicPr>
              <p:nvPr/>
            </p:nvPicPr>
            <p:blipFill>
              <a:blip r:embed="rId8" r:link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4" y="-1013"/>
                <a:ext cx="3401" cy="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Text Box 7"/>
              <p:cNvSpPr txBox="1">
                <a:spLocks noChangeArrowheads="1"/>
              </p:cNvSpPr>
              <p:nvPr/>
            </p:nvSpPr>
            <p:spPr bwMode="auto">
              <a:xfrm>
                <a:off x="2359" y="1198"/>
                <a:ext cx="6780" cy="50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Obr. 1. (Převzatý). </a:t>
                </a:r>
                <a:endParaRPr kumimoji="0" lang="cs-CZ" altLang="cs-CZ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74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Funkce ozubeného převodu, který používá</a:t>
            </a:r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Issus</a:t>
            </a:r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coleoptratus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5646240" cy="551723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Znalosti </a:t>
            </a:r>
            <a:r>
              <a:rPr lang="cs-CZ" dirty="0"/>
              <a:t>o ozubení, ozubených </a:t>
            </a:r>
            <a:r>
              <a:rPr lang="cs-CZ" dirty="0" smtClean="0"/>
              <a:t>kolech   </a:t>
            </a:r>
            <a:r>
              <a:rPr lang="cs-CZ" dirty="0"/>
              <a:t>a jiných ozubených mechanismech se předávají na </a:t>
            </a:r>
            <a:r>
              <a:rPr lang="cs-CZ" b="1" dirty="0"/>
              <a:t>strojnických</a:t>
            </a:r>
            <a:r>
              <a:rPr lang="cs-CZ" dirty="0"/>
              <a:t> průmyslovkách a na technických univerzitách – </a:t>
            </a:r>
            <a:r>
              <a:rPr lang="cs-CZ" b="1" dirty="0"/>
              <a:t>strojnických</a:t>
            </a:r>
            <a:r>
              <a:rPr lang="cs-CZ" dirty="0"/>
              <a:t> fakultách</a:t>
            </a:r>
            <a:r>
              <a:rPr lang="cs-CZ" dirty="0" smtClean="0"/>
              <a:t>.</a:t>
            </a:r>
          </a:p>
          <a:p>
            <a:r>
              <a:rPr lang="cs-CZ" dirty="0"/>
              <a:t>Ověřování </a:t>
            </a:r>
            <a:r>
              <a:rPr lang="cs-CZ" b="1" dirty="0"/>
              <a:t>experimentálně</a:t>
            </a:r>
            <a:r>
              <a:rPr lang="cs-CZ" dirty="0"/>
              <a:t> dokázalo, že zákonitost převodového poměru platí i u ozubeného převodu vyskytujícího se v přírodě!  </a:t>
            </a:r>
            <a:endParaRPr lang="cs-CZ" dirty="0" smtClean="0"/>
          </a:p>
          <a:p>
            <a:r>
              <a:rPr lang="cs-CZ" dirty="0" smtClean="0"/>
              <a:t>Jestliže </a:t>
            </a:r>
            <a:r>
              <a:rPr lang="cs-CZ" dirty="0"/>
              <a:t>ovšem jsou poloměry obou kol (či segmentů) stejné, pak se </a:t>
            </a:r>
            <a:r>
              <a:rPr lang="cs-CZ" b="1" dirty="0"/>
              <a:t>musejí</a:t>
            </a:r>
            <a:r>
              <a:rPr lang="cs-CZ" dirty="0"/>
              <a:t> rovnat i jejich rychlosti </a:t>
            </a:r>
            <a:r>
              <a:rPr lang="cs-CZ" dirty="0" smtClean="0"/>
              <a:t>otáčení.</a:t>
            </a:r>
          </a:p>
          <a:p>
            <a:endParaRPr lang="cs-CZ" dirty="0" smtClean="0"/>
          </a:p>
          <a:p>
            <a:r>
              <a:rPr lang="cs-CZ" dirty="0" smtClean="0"/>
              <a:t>Badatelé </a:t>
            </a:r>
            <a:r>
              <a:rPr lang="cs-CZ" dirty="0"/>
              <a:t>ovšem tuto závislost předem neuvažovali, a proto si ji „museli“ odvodit ze svých experimentů.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095025"/>
              </p:ext>
            </p:extLst>
          </p:nvPr>
        </p:nvGraphicFramePr>
        <p:xfrm>
          <a:off x="4601298" y="4941168"/>
          <a:ext cx="902965" cy="7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Rovnice" r:id="rId3" imgW="545863" imgH="444307" progId="Equation.3">
                  <p:embed/>
                </p:oleObj>
              </mc:Choice>
              <mc:Fallback>
                <p:oleObj name="Rovnice" r:id="rId3" imgW="545863" imgH="444307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1298" y="4941168"/>
                        <a:ext cx="902965" cy="744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5642275" y="1873520"/>
            <a:ext cx="3491880" cy="3726110"/>
            <a:chOff x="5765" y="4404"/>
            <a:chExt cx="3562" cy="4115"/>
          </a:xfrm>
        </p:grpSpPr>
        <p:pic>
          <p:nvPicPr>
            <p:cNvPr id="7" name="Picture 70" descr="130913-gears-f1.jpg"/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95" t="80226"/>
            <a:stretch>
              <a:fillRect/>
            </a:stretch>
          </p:blipFill>
          <p:spPr bwMode="auto">
            <a:xfrm>
              <a:off x="5783" y="6547"/>
              <a:ext cx="3536" cy="163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71"/>
            <p:cNvSpPr txBox="1">
              <a:spLocks noChangeArrowheads="1"/>
            </p:cNvSpPr>
            <p:nvPr/>
          </p:nvSpPr>
          <p:spPr bwMode="auto">
            <a:xfrm>
              <a:off x="5765" y="8161"/>
              <a:ext cx="3562" cy="3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Obr. 2 D a F znovu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9" name="Picture 72" descr="130913-gears-f1.jpg"/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47" t="627" r="11501" b="65059"/>
            <a:stretch>
              <a:fillRect/>
            </a:stretch>
          </p:blipFill>
          <p:spPr bwMode="auto">
            <a:xfrm rot="5400000">
              <a:off x="6482" y="3687"/>
              <a:ext cx="2127" cy="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42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 ozubeného převodu u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Issuse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60"/>
            <a:ext cx="5651629" cy="387012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Odkazuji na obr</a:t>
            </a:r>
            <a:r>
              <a:rPr lang="cs-CZ" dirty="0"/>
              <a:t>. 2., kde objevitelé </a:t>
            </a:r>
            <a:r>
              <a:rPr lang="cs-CZ" dirty="0" smtClean="0"/>
              <a:t>nakreslili </a:t>
            </a:r>
            <a:r>
              <a:rPr lang="cs-CZ" dirty="0"/>
              <a:t>zaoblení paty </a:t>
            </a:r>
            <a:r>
              <a:rPr lang="cs-CZ" dirty="0" err="1"/>
              <a:t>Issusova</a:t>
            </a:r>
            <a:r>
              <a:rPr lang="cs-CZ" dirty="0"/>
              <a:t> zubu uvedením jeho poloměru  a </a:t>
            </a:r>
            <a:r>
              <a:rPr lang="cs-CZ" dirty="0" smtClean="0"/>
              <a:t>zdůraznili </a:t>
            </a:r>
            <a:r>
              <a:rPr lang="cs-CZ" dirty="0"/>
              <a:t>šipkou. U porovnávaného zubu evolventního ozubení – u obr. 2F vpravo – uvedli stejné zdůraznění šipkou a z nejasných důvodů </a:t>
            </a:r>
            <a:r>
              <a:rPr lang="cs-CZ" dirty="0" smtClean="0"/>
              <a:t> „filet“.</a:t>
            </a:r>
            <a:endParaRPr lang="cs-CZ" dirty="0" smtClean="0"/>
          </a:p>
          <a:p>
            <a:r>
              <a:rPr lang="cs-CZ" dirty="0" smtClean="0"/>
              <a:t>Zuby </a:t>
            </a:r>
            <a:r>
              <a:rPr lang="cs-CZ" dirty="0"/>
              <a:t>obou trochanter se po sobě odvalují perfektně, což ovšem vyžaduje i zaoblení hlavy zubu (jež autoři zapomněli uvést</a:t>
            </a:r>
            <a:r>
              <a:rPr lang="cs-CZ" dirty="0" smtClean="0"/>
              <a:t>).</a:t>
            </a:r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4" name="Group 69"/>
          <p:cNvGrpSpPr>
            <a:grpSpLocks/>
          </p:cNvGrpSpPr>
          <p:nvPr/>
        </p:nvGrpSpPr>
        <p:grpSpPr bwMode="auto">
          <a:xfrm>
            <a:off x="5620752" y="1394708"/>
            <a:ext cx="3491880" cy="3726110"/>
            <a:chOff x="5765" y="4404"/>
            <a:chExt cx="3562" cy="4115"/>
          </a:xfrm>
        </p:grpSpPr>
        <p:pic>
          <p:nvPicPr>
            <p:cNvPr id="26" name="Picture 70" descr="130913-gears-f1.jpg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95" t="80226"/>
            <a:stretch>
              <a:fillRect/>
            </a:stretch>
          </p:blipFill>
          <p:spPr bwMode="auto">
            <a:xfrm>
              <a:off x="5783" y="6547"/>
              <a:ext cx="3536" cy="163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71"/>
            <p:cNvSpPr txBox="1">
              <a:spLocks noChangeArrowheads="1"/>
            </p:cNvSpPr>
            <p:nvPr/>
          </p:nvSpPr>
          <p:spPr bwMode="auto">
            <a:xfrm>
              <a:off x="5765" y="8161"/>
              <a:ext cx="3562" cy="3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Obr. 2 D a F znovu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9" name="Picture 72" descr="130913-gears-f1.jpg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47" t="627" r="11501" b="65059"/>
            <a:stretch>
              <a:fillRect/>
            </a:stretch>
          </p:blipFill>
          <p:spPr bwMode="auto">
            <a:xfrm rot="5400000">
              <a:off x="6482" y="3687"/>
              <a:ext cx="2127" cy="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ovéPole 5"/>
          <p:cNvSpPr txBox="1"/>
          <p:nvPr/>
        </p:nvSpPr>
        <p:spPr>
          <a:xfrm>
            <a:off x="395536" y="5150052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Rozložení pohybu do jednotlivých okamžiků je na obr. </a:t>
            </a:r>
            <a:r>
              <a:rPr lang="cs-CZ" sz="2400" dirty="0" smtClean="0"/>
              <a:t>5</a:t>
            </a:r>
          </a:p>
          <a:p>
            <a:pPr algn="ctr"/>
            <a:r>
              <a:rPr lang="cs-CZ" sz="2400" dirty="0"/>
              <a:t>Funkci v  pohybu viz </a:t>
            </a:r>
            <a:r>
              <a:rPr lang="cs-CZ" sz="2400" dirty="0" smtClean="0"/>
              <a:t>smyčku </a:t>
            </a:r>
            <a:r>
              <a:rPr lang="cs-CZ" sz="2400" u="sng" dirty="0" smtClean="0">
                <a:hlinkClick r:id="rId4"/>
              </a:rPr>
              <a:t>http</a:t>
            </a:r>
            <a:r>
              <a:rPr lang="cs-CZ" sz="2400" u="sng" dirty="0">
                <a:hlinkClick r:id="rId4"/>
              </a:rPr>
              <a:t>://public.media.smithsonianmag.com/</a:t>
            </a:r>
            <a:r>
              <a:rPr lang="cs-CZ" sz="2400" u="sng" dirty="0" err="1">
                <a:hlinkClick r:id="rId4"/>
              </a:rPr>
              <a:t>legacy_blog</a:t>
            </a:r>
            <a:r>
              <a:rPr lang="cs-CZ" sz="2400" u="sng" dirty="0">
                <a:hlinkClick r:id="rId4"/>
              </a:rPr>
              <a:t>/gear-jumping.gif</a:t>
            </a:r>
            <a:r>
              <a:rPr lang="cs-CZ" sz="2000" dirty="0" smtClean="0"/>
              <a:t>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7324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1596</Words>
  <Application>Microsoft Office PowerPoint</Application>
  <PresentationFormat>Předvádění na obrazovce (4:3)</PresentationFormat>
  <Paragraphs>164</Paragraphs>
  <Slides>21</Slides>
  <Notes>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Motiv systému Office</vt:lpstr>
      <vt:lpstr>Rovnice</vt:lpstr>
      <vt:lpstr>Ozubený převod v přírodě</vt:lpstr>
      <vt:lpstr>Úvod</vt:lpstr>
      <vt:lpstr>1. Dosud jediný ozubený převod nalezený v přírodě</vt:lpstr>
      <vt:lpstr> Jedinečný ozubený převod v přírodě</vt:lpstr>
      <vt:lpstr>1. Jedinečný ozubený převod v přírodě</vt:lpstr>
      <vt:lpstr>Jedinečný ozubený převod v přírodě</vt:lpstr>
      <vt:lpstr>Jedinečný ozubený převod v přírodě</vt:lpstr>
      <vt:lpstr>2. Funkce ozubeného převodu, který používá Issus coleoptratus</vt:lpstr>
      <vt:lpstr>Funkce ozubeného převodu u Issuse</vt:lpstr>
      <vt:lpstr>Funkce ozubeného převodu u Issuse</vt:lpstr>
      <vt:lpstr>Funkce ozubeného převodu u Issuse</vt:lpstr>
      <vt:lpstr>Funkce ozubeného převodu u Issuse</vt:lpstr>
      <vt:lpstr>3. Z diskuse o komentovaném článku J. Stromberga</vt:lpstr>
      <vt:lpstr>Z diskuse</vt:lpstr>
      <vt:lpstr>Z diskuse</vt:lpstr>
      <vt:lpstr>Z diskuse</vt:lpstr>
      <vt:lpstr>4. Z diskuse, týkající se ozubení</vt:lpstr>
      <vt:lpstr>4. Z diskuse, týkající se ozubení</vt:lpstr>
      <vt:lpstr>5. Konkrétní evoluční algoritmus</vt:lpstr>
      <vt:lpstr>5. Konkrétní evoluční algoritmus 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Ozubený převod v přírodě</dc:title>
  <dc:creator>VD</dc:creator>
  <cp:lastModifiedBy>Domov</cp:lastModifiedBy>
  <cp:revision>39</cp:revision>
  <dcterms:created xsi:type="dcterms:W3CDTF">2016-05-30T14:32:12Z</dcterms:created>
  <dcterms:modified xsi:type="dcterms:W3CDTF">2022-07-03T09:32:52Z</dcterms:modified>
</cp:coreProperties>
</file>